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12192000"/>
  <p:notesSz cx="6858000" cy="9144000"/>
  <p:embeddedFontLst>
    <p:embeddedFont>
      <p:font typeface="Roboto"/>
      <p:regular r:id="rId38"/>
      <p:bold r:id="rId39"/>
      <p:italic r:id="rId40"/>
      <p:boldItalic r:id="rId41"/>
    </p:embeddedFont>
    <p:embeddedFont>
      <p:font typeface="Kirang Haerang"/>
      <p:regular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3" roundtripDataSignature="AMtx7mhMTnZhaXW2bKZF2y5bBwtKiD+j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9A1D1B8-9850-4666-9A42-2B8A1B4E2A80}">
  <a:tblStyle styleId="{E9A1D1B8-9850-4666-9A42-2B8A1B4E2A80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7FDB45FB-FB16-4667-9CFC-D1AE9F2790DF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20" Type="http://schemas.openxmlformats.org/officeDocument/2006/relationships/slide" Target="slides/slide15.xml"/><Relationship Id="rId42" Type="http://schemas.openxmlformats.org/officeDocument/2006/relationships/font" Target="fonts/KirangHaerang-regular.fntdata"/><Relationship Id="rId41" Type="http://schemas.openxmlformats.org/officeDocument/2006/relationships/font" Target="fonts/Robot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customschemas.google.com/relationships/presentationmetadata" Target="meta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bold.fntdata"/><Relationship Id="rId16" Type="http://schemas.openxmlformats.org/officeDocument/2006/relationships/slide" Target="slides/slide11.xml"/><Relationship Id="rId38" Type="http://schemas.openxmlformats.org/officeDocument/2006/relationships/font" Target="fonts/Robo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kma.go.kr/kma/news/press.jsp?mode=view&amp;num=1194405" TargetMode="Externa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안녕하세요. 1조 최종발표를 맡은 정우건 입니다.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저희의 최종발표 주제는 기후 기반 가구별 전력 소비 예측 이며,  정우건 ~ 김수민 팀원이 프로젝트를 진행하였습니다.</a:t>
            </a:r>
            <a:endParaRPr/>
          </a:p>
        </p:txBody>
      </p:sp>
      <p:sp>
        <p:nvSpPr>
          <p:cNvPr id="101" name="Google Shape;10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그렇게 만들어진 기상예측데이터와 전력사용량 데이터를 병합한 데이터를 만들었습니다. </a:t>
            </a:r>
            <a:endParaRPr/>
          </a:p>
        </p:txBody>
      </p:sp>
      <p:sp>
        <p:nvSpPr>
          <p:cNvPr id="172" name="Google Shape;17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히트맵 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열대야, 폭염, 한파 일수와 전기 사용량의 코릴레이션이 높았고 온도와 연관된 다른 피쳐들도 0.3 이상의 값을 보였습니다.</a:t>
            </a:r>
            <a:endParaRPr/>
          </a:p>
        </p:txBody>
      </p:sp>
      <p:sp>
        <p:nvSpPr>
          <p:cNvPr id="179" name="Google Shape;17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피쳐 선택입니다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피쳐 그룹은 X0~ X4  간단 설명</a:t>
            </a:r>
            <a:br>
              <a:rPr lang="ko-KR"/>
            </a:br>
            <a:r>
              <a:rPr lang="ko-KR"/>
              <a:t>피쳐그룹마다 중요한 점들을 시각화 했습니다 </a:t>
            </a:r>
            <a:endParaRPr/>
          </a:p>
        </p:txBody>
      </p:sp>
      <p:sp>
        <p:nvSpPr>
          <p:cNvPr id="186" name="Google Shape;18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4aaec6188e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첫째로 X0단계 에버리지 민 피쳐는 당연한 상식이끼 때문에 </a:t>
            </a:r>
            <a:endParaRPr/>
          </a:p>
        </p:txBody>
      </p:sp>
      <p:sp>
        <p:nvSpPr>
          <p:cNvPr id="195" name="Google Shape;195;g34aaec6188e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4aaec6188e_4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" name="Google Shape;204;g34aaec6188e_4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4aaec6188e_4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g34aaec6188e_4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4aaec6188e_4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vif 같은경우는 상관관계가 온도와 관련된 속성들이 상관관계가 높아서 vif값이 높게 나왔다. </a:t>
            </a:r>
            <a:br>
              <a:rPr lang="ko-KR"/>
            </a:br>
            <a:r>
              <a:rPr lang="ko-KR"/>
              <a:t>온도 관련된 속성들을 싹다 드랍시켜 나오게 된 값입니다.</a:t>
            </a:r>
            <a:endParaRPr/>
          </a:p>
        </p:txBody>
      </p:sp>
      <p:sp>
        <p:nvSpPr>
          <p:cNvPr id="222" name="Google Shape;222;g34aaec6188e_4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4aaec6188e_4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평균온도 </a:t>
            </a:r>
            <a:r>
              <a:rPr lang="ko-KR"/>
              <a:t>보다 </a:t>
            </a:r>
            <a:r>
              <a:rPr lang="ko-KR" sz="1000">
                <a:latin typeface="Arial"/>
                <a:ea typeface="Arial"/>
                <a:cs typeface="Arial"/>
                <a:sym typeface="Arial"/>
              </a:rPr>
              <a:t>평균최저온도가 더 영향도가 높은 것으로 보임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" name="Google Shape;231;g34aaec6188e_4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4aaec6188e_4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34aaec6188e_4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회귀모델에 할 수있는건 최대한 다해봤당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회귀모델을 사용해서 평가지표는 ~~ 게 사용 했습니다 .</a:t>
            </a:r>
            <a:br>
              <a:rPr lang="ko-KR"/>
            </a:br>
            <a:endParaRPr/>
          </a:p>
        </p:txBody>
      </p:sp>
      <p:sp>
        <p:nvSpPr>
          <p:cNvPr id="241" name="Google Shape;241;g34aaec6188e_4_1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첫번째는 실제값과 ㅇ예측값이 얼마나 차이가 나는지 시각화 하였고 밑에는 메트릭 통계지표를 사용하였습니다.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모델 성능은 밑에꺼를 보고 설명 알스퀘어 값이  0.4라는 점 부각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0" name="Google Shape;25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발표 순서입니다. 개발환경, 프로젝트 배경, 데이터분석과 데이이터 전처리 및 EDA , 모델링과 모델선정은 어떻게 하였는지, 그에따른 종합 평가 및 해석 , 마지막으로 결론 순으로 발표를 진행하겠습니다. </a:t>
            </a:r>
            <a:endParaRPr/>
          </a:p>
        </p:txBody>
      </p:sp>
      <p:sp>
        <p:nvSpPr>
          <p:cNvPr id="107" name="Google Shape;10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4aaec6188e_3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엘라스틱넷은 리니어 레그레션에 레귤러라이제이션이 추가된 모델입니다.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리니어 레그레션과 비교했을 때 큰 차이가 없는 것을 알 수 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8" name="Google Shape;258;g34aaec6188e_3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svr은 빨간선에 가까울 수록 좋다 // 시각화된거를 해석하는게 좋을 것 같다. x4 대비 x1이 많이 차이가난다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리니어 레그레션 보다 좋은 성능을 보여주고 있다</a:t>
            </a:r>
            <a:endParaRPr/>
          </a:p>
        </p:txBody>
      </p:sp>
      <p:sp>
        <p:nvSpPr>
          <p:cNvPr id="267" name="Google Shape;26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디시전 트리는 이정도 나왔습니다.</a:t>
            </a:r>
            <a:endParaRPr/>
          </a:p>
        </p:txBody>
      </p:sp>
      <p:sp>
        <p:nvSpPr>
          <p:cNvPr id="275" name="Google Shape;27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램덤 포레스트 대체적으로 좋은 성능을 보여주고있지만 특히 X0 X3,x4는 가장 좋은 성능을 보여주고 있다,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실제로도 앞서 보여준 모델들 보다 랜덤 포레스트 같은 경우는 mae값이 낮고 알투스퀘어 값이높은 편에 속합니다.</a:t>
            </a:r>
            <a:endParaRPr/>
          </a:p>
        </p:txBody>
      </p:sp>
      <p:sp>
        <p:nvSpPr>
          <p:cNvPr id="283" name="Google Shape;283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아다부스트 그냥 이렇게</a:t>
            </a:r>
            <a:endParaRPr/>
          </a:p>
        </p:txBody>
      </p:sp>
      <p:sp>
        <p:nvSpPr>
          <p:cNvPr id="291" name="Google Shape;291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엑스지비는 실제로 시각화가 정확하게 예측이 되었다는걸 확인할 수있었습니다 </a:t>
            </a:r>
            <a:br>
              <a:rPr lang="ko-KR"/>
            </a:br>
            <a:r>
              <a:rPr lang="ko-KR"/>
              <a:t>통계지표를 확인했을 때도 X1,2 번을 제외하고는 성능이 좋은게 확인됩니다.</a:t>
            </a:r>
            <a:endParaRPr/>
          </a:p>
        </p:txBody>
      </p:sp>
      <p:sp>
        <p:nvSpPr>
          <p:cNvPr id="300" name="Google Shape;30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4aaec6188e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스태킹은 베이스 모델(메타모델을 제외 모든모델 조합하여 가장 좋은 어드저스트 알스퀘어를 가진 조합에 모델들을 사용함)이랑 메타모델(가장좋은 어드저스트 알스퀘어)를 사용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이번에도 x4 가 가장 좋은 성능을 갖고있다.</a:t>
            </a:r>
            <a:endParaRPr/>
          </a:p>
        </p:txBody>
      </p:sp>
      <p:sp>
        <p:nvSpPr>
          <p:cNvPr id="308" name="Google Shape;308;g34aaec6188e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일단은 최선으 찾아봣다 nn은 검색에 의존했다 최적의 알스퀘어값을 찾으려 노력했다 알스퀘어 값을 70퍼를 넘기지 못하였기때문에 </a:t>
            </a:r>
            <a:br>
              <a:rPr lang="ko-KR"/>
            </a:br>
            <a:r>
              <a:rPr lang="ko-KR"/>
              <a:t>구글링을 통해 가장 알스퀘어값을 뽑을 수 있겠다라는 다섯가지의 하이퍼파라메타 변경점을 찾았다.</a:t>
            </a:r>
            <a:endParaRPr/>
          </a:p>
        </p:txBody>
      </p:sp>
      <p:sp>
        <p:nvSpPr>
          <p:cNvPr id="316" name="Google Shape;316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전체적인 성능은 X0 그룹을 XGB로 모델링 했을 때 가장좋은 성능을 확인했습니다.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보팅을 통해 x4가 높다는 것을 피쳐셀렉션을 x4 선정하였습니다.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아다부스트를 제외하고 트리구조에 모델이 성능이 좋다는 것이 확인 했습니다.</a:t>
            </a:r>
            <a:endParaRPr/>
          </a:p>
        </p:txBody>
      </p:sp>
      <p:sp>
        <p:nvSpPr>
          <p:cNvPr id="326" name="Google Shape;326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4aaec6188e_7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Feature Group은 X4를 사용하고 2023년까지 데이터만 학습을 진행한 후  2024년 데이터를 Test데이터로 사용하여 예측한 결과입니다. 7~9을 제외한 나머지 월들은 예측이 가능했지만 가장 중요한 여름철 전략랑의 예측을 하지못하였습니다.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당장의 시각적 자료나 통계적 자료를 봤을 때도 여름철을 제외하고는 어느정도의 예측 성능을 보여주었습니다.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그래서 이러한 문제가 모델의 과적합 인지 , 2024년 날씨 데이터의 변동성이 커서 발생한 문제인지를 몰라서 해당 문제를 파악하기 위해서 2023과 2022년 데이터까지 분석해보았습니다.</a:t>
            </a:r>
            <a:endParaRPr/>
          </a:p>
        </p:txBody>
      </p:sp>
      <p:sp>
        <p:nvSpPr>
          <p:cNvPr id="333" name="Google Shape;333;g34aaec6188e_7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4aaec6188e_2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저희 조의 WBS 입니다 , 31일 부터 4월 4일 까지 주제선정 을 비롯한 데이터 수집과 데이터 분석 및 데이터 전처리, 그리고 모델링을 전반적인 내용을 진행 하였고, 7일 부터 10일 오전까지는 모델링의 후미작업, 성능 평가와 결과 해석 및 최종발표를 준비하였습니다.</a:t>
            </a:r>
            <a:endParaRPr/>
          </a:p>
        </p:txBody>
      </p:sp>
      <p:sp>
        <p:nvSpPr>
          <p:cNvPr id="113" name="Google Shape;113;g34aaec6188e_2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4aaec6188e_7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다음은 방금 전 말씀 드렸던 2022년 2023년 데이터를 테스트 데이터를 사용하고 훈련데이터는 테스트데이터의 이전년도까지 데이터를 사용했습니다. 둘다 랜덤포레스트 가 가장 성능이 좋았고 NN과 스태킹 XGB 또한 좋은 예측성능을 가지고 있었다는 것을 확인가능했다.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즉, 2024년 예측 결과 모델이 과적합이 아니라 실제 2024년의 기상 정보가 실제 모델보다 큰 값을 갖고있어서 제대로된 예측의 성능이 낮았던 것 같습니다.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2" name="Google Shape;342;g34aaec6188e_7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4aaec6188e_4_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34aaec6188e_4_1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u="sng">
                <a:solidFill>
                  <a:schemeClr val="hlink"/>
                </a:solidFill>
                <a:hlinkClick r:id="rId2"/>
              </a:rPr>
              <a:t>https://www.kma.go.kr/kma/news/press.jsp?mode=view&amp;num=1194405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실제 2024년도 여름의 경우 역대 최고 높은 기온</a:t>
            </a:r>
            <a:endParaRPr/>
          </a:p>
        </p:txBody>
      </p:sp>
      <p:sp>
        <p:nvSpPr>
          <p:cNvPr id="353" name="Google Shape;353;g34aaec6188e_4_1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8" name="Google Shape;358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4aaec6188e_4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팀 활동을 하는 동안 서로 정보를 공유하기 위해 vs코드로 주를 이뤄 코드를 작성하였고, 이를 서포트 해줄수 있도록 코랩을 항시 준비 해두었으며, 기본적인 데이터 정리 및 프로젝트 일정 그리고 최종 결과지표를  다루는데에 엑셀을 사용하였습니다.</a:t>
            </a:r>
            <a:br>
              <a:rPr lang="ko-KR"/>
            </a:br>
            <a:endParaRPr/>
          </a:p>
        </p:txBody>
      </p:sp>
      <p:sp>
        <p:nvSpPr>
          <p:cNvPr id="119" name="Google Shape;119;g34aaec6188e_4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저희 조의 프로젝트 배경은 </a:t>
            </a:r>
            <a:endParaRPr/>
          </a:p>
        </p:txBody>
      </p:sp>
      <p:sp>
        <p:nvSpPr>
          <p:cNvPr id="133" name="Google Shape;13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데이터는 한국 전력공사와 기상청에서 2016년 부터 2024년 까지의 기상을 비롯한 기후변화 데이터와 전력사용량 데이터를 수집 하였습니다.</a:t>
            </a:r>
            <a:endParaRPr/>
          </a:p>
        </p:txBody>
      </p:sp>
      <p:sp>
        <p:nvSpPr>
          <p:cNvPr id="139" name="Google Shape;13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4aaec6188e_6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간단히 기상용어를 정리 해보았습니다. </a:t>
            </a:r>
            <a:br>
              <a:rPr lang="ko-KR"/>
            </a:br>
            <a:r>
              <a:rPr lang="ko-KR"/>
              <a:t>피쳐의 이해도를 높이기 위해서 참고용으로 넣어놓았습다.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g34aaec6188e_6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중간 발표때 말씀 드렸다시피 미싱 벨류가 많은 피쳐는 드롭시켰고, 겹치는 정보 역시 제거했습니다</a:t>
            </a:r>
            <a:endParaRPr/>
          </a:p>
        </p:txBody>
      </p:sp>
      <p:sp>
        <p:nvSpPr>
          <p:cNvPr id="158" name="Google Shape;15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전력 사용량 데이터 또한 타겟 베리어블인 월 평균 전력 사용량과 가구 수로 이루어져 있고,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월 평균 전기세 데이터도 있었습니다만 타겟 베리어블의 파생 변수이기 때문에 제외시켰습니다.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" name="Google Shape;16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✔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6" name="Google Shape;76;p3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3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4" name="Google Shape;84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0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40"/>
          <p:cNvSpPr txBox="1"/>
          <p:nvPr>
            <p:ph idx="1" type="body"/>
          </p:nvPr>
        </p:nvSpPr>
        <p:spPr>
          <a:xfrm rot="5400000">
            <a:off x="3775869" y="-1400968"/>
            <a:ext cx="4640263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4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제목 및 내용">
  <p:cSld name="2_제목 및 내용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0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6" name="Google Shape;26;p30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" name="Google Shape;27;p30"/>
          <p:cNvSpPr txBox="1"/>
          <p:nvPr>
            <p:ph idx="2" type="body"/>
          </p:nvPr>
        </p:nvSpPr>
        <p:spPr>
          <a:xfrm>
            <a:off x="849312" y="2032000"/>
            <a:ext cx="10504488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✔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>
  <p:cSld name="제목 및 내용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1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3" name="Google Shape;33;p31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4" name="Google Shape;34;p31"/>
          <p:cNvSpPr txBox="1"/>
          <p:nvPr>
            <p:ph idx="2" type="body"/>
          </p:nvPr>
        </p:nvSpPr>
        <p:spPr>
          <a:xfrm>
            <a:off x="849312" y="2032000"/>
            <a:ext cx="5160963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✔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31"/>
          <p:cNvSpPr txBox="1"/>
          <p:nvPr>
            <p:ph idx="3" type="body"/>
          </p:nvPr>
        </p:nvSpPr>
        <p:spPr>
          <a:xfrm>
            <a:off x="6184900" y="2032000"/>
            <a:ext cx="5167312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✔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>
  <p:cSld name="비교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3"/>
          <p:cNvSpPr txBox="1"/>
          <p:nvPr>
            <p:ph idx="1" type="body"/>
          </p:nvPr>
        </p:nvSpPr>
        <p:spPr>
          <a:xfrm>
            <a:off x="839788" y="1422401"/>
            <a:ext cx="5157787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8" name="Google Shape;38;p33"/>
          <p:cNvSpPr txBox="1"/>
          <p:nvPr>
            <p:ph idx="2" type="body"/>
          </p:nvPr>
        </p:nvSpPr>
        <p:spPr>
          <a:xfrm>
            <a:off x="849312" y="2032000"/>
            <a:ext cx="5160963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33"/>
          <p:cNvSpPr txBox="1"/>
          <p:nvPr>
            <p:ph idx="3" type="body"/>
          </p:nvPr>
        </p:nvSpPr>
        <p:spPr>
          <a:xfrm>
            <a:off x="6172200" y="1435101"/>
            <a:ext cx="5183188" cy="5968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0" name="Google Shape;40;p33"/>
          <p:cNvSpPr txBox="1"/>
          <p:nvPr>
            <p:ph idx="4" type="body"/>
          </p:nvPr>
        </p:nvSpPr>
        <p:spPr>
          <a:xfrm>
            <a:off x="6172200" y="2032000"/>
            <a:ext cx="5183188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4" name="Google Shape;44;p33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 및 내용" type="obj">
  <p:cSld name="OBJEC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4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4"/>
          <p:cNvSpPr txBox="1"/>
          <p:nvPr>
            <p:ph idx="1" type="body"/>
          </p:nvPr>
        </p:nvSpPr>
        <p:spPr>
          <a:xfrm>
            <a:off x="838200" y="1536700"/>
            <a:ext cx="10515600" cy="4640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" name="Google Shape;58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>
  <p:cSld name="콘텐츠 2개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/>
          <p:nvPr>
            <p:ph idx="1" type="body"/>
          </p:nvPr>
        </p:nvSpPr>
        <p:spPr>
          <a:xfrm>
            <a:off x="838200" y="1485900"/>
            <a:ext cx="5181600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36"/>
          <p:cNvSpPr txBox="1"/>
          <p:nvPr>
            <p:ph idx="2" type="body"/>
          </p:nvPr>
        </p:nvSpPr>
        <p:spPr>
          <a:xfrm>
            <a:off x="6172200" y="1485900"/>
            <a:ext cx="5181600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67" name="Google Shape;67;p36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7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1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8"/>
          <p:cNvSpPr txBox="1"/>
          <p:nvPr>
            <p:ph idx="1" type="body"/>
          </p:nvPr>
        </p:nvSpPr>
        <p:spPr>
          <a:xfrm>
            <a:off x="838200" y="1536700"/>
            <a:ext cx="10515600" cy="4640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✔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Relationship Id="rId4" Type="http://schemas.openxmlformats.org/officeDocument/2006/relationships/image" Target="../media/image36.png"/><Relationship Id="rId5" Type="http://schemas.openxmlformats.org/officeDocument/2006/relationships/image" Target="../media/image28.png"/><Relationship Id="rId6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26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bigdata.kepco.co.kr/cmsmain.do?scode=S01&amp;pcode=000171&amp;redirect=Y" TargetMode="External"/><Relationship Id="rId4" Type="http://schemas.openxmlformats.org/officeDocument/2006/relationships/hyperlink" Target="https://www.google.com/url?q=https%3A%2F%2Fdata.kma.go.kr%2Fdata%2Fgrnd%2FselectAsosRltmList.do%3FpgmNo%3D36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"/>
          <p:cNvSpPr txBox="1"/>
          <p:nvPr>
            <p:ph type="ctrTitle"/>
          </p:nvPr>
        </p:nvSpPr>
        <p:spPr>
          <a:xfrm>
            <a:off x="1524000" y="1172439"/>
            <a:ext cx="9144000" cy="238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ko-KR">
                <a:latin typeface="Arial"/>
                <a:ea typeface="Arial"/>
                <a:cs typeface="Arial"/>
                <a:sym typeface="Arial"/>
              </a:rPr>
              <a:t>기후 기반 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br>
              <a:rPr b="1" lang="ko-KR">
                <a:latin typeface="Arial"/>
                <a:ea typeface="Arial"/>
                <a:cs typeface="Arial"/>
                <a:sym typeface="Arial"/>
              </a:rPr>
            </a:br>
            <a:r>
              <a:rPr b="1" lang="ko-KR">
                <a:latin typeface="Arial"/>
                <a:ea typeface="Arial"/>
                <a:cs typeface="Arial"/>
                <a:sym typeface="Arial"/>
              </a:rPr>
              <a:t>가구별 전력 소비 예측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"/>
          <p:cNvSpPr txBox="1"/>
          <p:nvPr>
            <p:ph idx="1" type="subTitle"/>
          </p:nvPr>
        </p:nvSpPr>
        <p:spPr>
          <a:xfrm>
            <a:off x="1524000" y="4332025"/>
            <a:ext cx="9144000" cy="22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t/>
            </a: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61918"/>
              <a:buNone/>
            </a:pPr>
            <a:r>
              <a:rPr b="1" lang="ko-KR">
                <a:solidFill>
                  <a:srgbClr val="060F18"/>
                </a:solidFill>
              </a:rPr>
              <a:t>최종 발표</a:t>
            </a:r>
            <a:endParaRPr b="1" sz="3050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t/>
            </a: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br>
              <a:rPr b="1" lang="ko-KR">
                <a:solidFill>
                  <a:srgbClr val="060F18"/>
                </a:solidFill>
              </a:rPr>
            </a:b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rPr b="1" lang="ko-KR">
                <a:solidFill>
                  <a:srgbClr val="060F18"/>
                </a:solidFill>
                <a:latin typeface="Arial"/>
                <a:ea typeface="Arial"/>
                <a:cs typeface="Arial"/>
                <a:sym typeface="Arial"/>
              </a:rPr>
              <a:t>정형 프로젝트 1조 기획안</a:t>
            </a: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t/>
            </a: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rPr b="1" lang="ko-KR">
                <a:solidFill>
                  <a:srgbClr val="060F18"/>
                </a:solidFill>
              </a:rPr>
              <a:t> </a:t>
            </a: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8570"/>
              <a:buFont typeface="Noto Sans Symbols"/>
              <a:buNone/>
            </a:pPr>
            <a:r>
              <a:rPr b="1" lang="ko-KR" sz="2258"/>
              <a:t>정우건 정국호 김형은 김준언 김수민</a:t>
            </a:r>
            <a:endParaRPr b="1" sz="2658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t/>
            </a: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t/>
            </a: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t/>
            </a:r>
            <a:endParaRPr b="1">
              <a:solidFill>
                <a:srgbClr val="060F18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데이터 분석</a:t>
            </a:r>
            <a:endParaRPr/>
          </a:p>
        </p:txBody>
      </p:sp>
      <p:sp>
        <p:nvSpPr>
          <p:cNvPr id="175" name="Google Shape;175;p8"/>
          <p:cNvSpPr txBox="1"/>
          <p:nvPr>
            <p:ph idx="1" type="body"/>
          </p:nvPr>
        </p:nvSpPr>
        <p:spPr>
          <a:xfrm>
            <a:off x="838988" y="121505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최종 병합 데이터</a:t>
            </a:r>
            <a:endParaRPr/>
          </a:p>
        </p:txBody>
      </p:sp>
      <p:pic>
        <p:nvPicPr>
          <p:cNvPr id="176" name="Google Shape;176;p8" title="스크린샷 2025-04-09 14.34.21.png"/>
          <p:cNvPicPr preferRelativeResize="0"/>
          <p:nvPr/>
        </p:nvPicPr>
        <p:blipFill rotWithShape="1">
          <a:blip r:embed="rId3">
            <a:alphaModFix/>
          </a:blip>
          <a:srcRect b="0" l="0" r="0" t="3474"/>
          <a:stretch/>
        </p:blipFill>
        <p:spPr>
          <a:xfrm>
            <a:off x="934950" y="2141850"/>
            <a:ext cx="5838900" cy="427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데이터 분석</a:t>
            </a:r>
            <a:endParaRPr/>
          </a:p>
        </p:txBody>
      </p:sp>
      <p:sp>
        <p:nvSpPr>
          <p:cNvPr id="182" name="Google Shape;182;p9"/>
          <p:cNvSpPr txBox="1"/>
          <p:nvPr>
            <p:ph idx="1" type="body"/>
          </p:nvPr>
        </p:nvSpPr>
        <p:spPr>
          <a:xfrm>
            <a:off x="838988" y="14351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시각화(Heat Map)</a:t>
            </a:r>
            <a:endParaRPr/>
          </a:p>
        </p:txBody>
      </p:sp>
      <p:pic>
        <p:nvPicPr>
          <p:cNvPr id="183" name="Google Shape;18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6300" y="2317881"/>
            <a:ext cx="8899500" cy="375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  <p:sp>
        <p:nvSpPr>
          <p:cNvPr id="189" name="Google Shape;189;p11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Feature 중요도 평가</a:t>
            </a:r>
            <a:endParaRPr/>
          </a:p>
        </p:txBody>
      </p:sp>
      <p:sp>
        <p:nvSpPr>
          <p:cNvPr id="190" name="Google Shape;190;p11"/>
          <p:cNvSpPr txBox="1"/>
          <p:nvPr>
            <p:ph idx="2" type="body"/>
          </p:nvPr>
        </p:nvSpPr>
        <p:spPr>
          <a:xfrm>
            <a:off x="849300" y="2032000"/>
            <a:ext cx="5246700" cy="46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ko-KR"/>
              <a:t>Permutation Importance ?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ko-KR"/>
              <a:t>Drop-Column Importance ??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ko-KR"/>
              <a:t> 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91" name="Google Shape;191;p11"/>
          <p:cNvSpPr txBox="1"/>
          <p:nvPr>
            <p:ph idx="3" type="body"/>
          </p:nvPr>
        </p:nvSpPr>
        <p:spPr>
          <a:xfrm>
            <a:off x="6184900" y="2032000"/>
            <a:ext cx="5167312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/>
              <a:t>Feature Group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X0=모든 feature사용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X1=상관계수(with 타겟)의 임계값 통한 feature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X2= PCA을 통한 Feature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X3=VIF 임계값을 통한 Feature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X4=단계선택법(전진+후진이 합쳐있는 Feature Selection)</a:t>
            </a:r>
            <a:endParaRPr/>
          </a:p>
        </p:txBody>
      </p:sp>
      <p:pic>
        <p:nvPicPr>
          <p:cNvPr id="192" name="Google Shape;192;p11"/>
          <p:cNvPicPr preferRelativeResize="0"/>
          <p:nvPr/>
        </p:nvPicPr>
        <p:blipFill rotWithShape="1">
          <a:blip r:embed="rId3">
            <a:alphaModFix/>
          </a:blip>
          <a:srcRect b="0" l="0" r="3352" t="0"/>
          <a:stretch/>
        </p:blipFill>
        <p:spPr>
          <a:xfrm>
            <a:off x="1097025" y="2938425"/>
            <a:ext cx="4751226" cy="391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4aaec6188e_4_0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  <p:sp>
        <p:nvSpPr>
          <p:cNvPr id="198" name="Google Shape;198;g34aaec6188e_4_0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Feature 중요도 </a:t>
            </a:r>
            <a:endParaRPr/>
          </a:p>
        </p:txBody>
      </p:sp>
      <p:sp>
        <p:nvSpPr>
          <p:cNvPr id="199" name="Google Shape;199;g34aaec6188e_4_0"/>
          <p:cNvSpPr txBox="1"/>
          <p:nvPr>
            <p:ph idx="2" type="body"/>
          </p:nvPr>
        </p:nvSpPr>
        <p:spPr>
          <a:xfrm>
            <a:off x="849312" y="2032000"/>
            <a:ext cx="51609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✔"/>
            </a:pPr>
            <a:r>
              <a:rPr lang="ko-KR"/>
              <a:t>X0 전체 Feature 기준</a:t>
            </a:r>
            <a:endParaRPr/>
          </a:p>
        </p:txBody>
      </p:sp>
      <p:graphicFrame>
        <p:nvGraphicFramePr>
          <p:cNvPr id="200" name="Google Shape;200;g34aaec6188e_4_0"/>
          <p:cNvGraphicFramePr/>
          <p:nvPr/>
        </p:nvGraphicFramePr>
        <p:xfrm>
          <a:off x="8617325" y="727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{7FDB45FB-FB16-4667-9CFC-D1AE9F2790DF}</a:tableStyleId>
              </a:tblPr>
              <a:tblGrid>
                <a:gridCol w="2089100"/>
                <a:gridCol w="1099800"/>
              </a:tblGrid>
              <a:tr h="26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Feature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Mean_Importance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Min Temperature (Celsius)</a:t>
                      </a:r>
                      <a:endParaRPr sz="1000" u="none" cap="none" strike="noStrike"/>
                    </a:p>
                  </a:txBody>
                  <a:tcPr marT="0" marB="18000" marR="36000" marL="3600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0.2262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Min Supercool Temp (Celsius)</a:t>
                      </a:r>
                      <a:endParaRPr sz="1000" u="none" cap="none" strike="noStrike"/>
                    </a:p>
                  </a:txBody>
                  <a:tcPr marT="0" marB="18000" marR="36000" marL="36000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0.1361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Sea Level Pressure (hPa)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0.0918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Local Pressure (hPa)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0.0682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Temperature (Celsius)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0.0658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Dew Point Temp (Celsius)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0.0440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Tropical Nights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0.0420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Total Solar Radiation (MJ/m^2)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0.0337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Max Temperature (Celsius)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0.0329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Ground Temp (Celsius)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0.0324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Small Pan Evaporation (mm)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0.0288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Sunshine Rate (%)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0.0273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Vapor Pressure (hPa)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0.0265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Households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0.0258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Monthly Precipitation (mm)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0.0254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Relative Humidity (%)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0.0247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Wind Speed (m/s)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0.0217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Heat Wave Days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0.0209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Cloud Cover (1/10)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0.0206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Region_Daejeon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0.0120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Region_Daegu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0.0117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Region_Ulsan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0.0073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Region_Busan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0.0071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Region_Seoul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0.0035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Number of Cold Wave Days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0.0027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Region_Gwangju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-0.0031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Region_Incheon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-0.0041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</a:tr>
            </a:tbl>
          </a:graphicData>
        </a:graphic>
      </p:graphicFrame>
      <p:pic>
        <p:nvPicPr>
          <p:cNvPr id="201" name="Google Shape;201;g34aaec6188e_4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631751"/>
            <a:ext cx="7484750" cy="3869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4aaec6188e_4_19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  <p:sp>
        <p:nvSpPr>
          <p:cNvPr id="207" name="Google Shape;207;g34aaec6188e_4_19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Feature 중요도 </a:t>
            </a:r>
            <a:endParaRPr/>
          </a:p>
        </p:txBody>
      </p:sp>
      <p:sp>
        <p:nvSpPr>
          <p:cNvPr id="208" name="Google Shape;208;g34aaec6188e_4_19"/>
          <p:cNvSpPr txBox="1"/>
          <p:nvPr>
            <p:ph idx="2" type="body"/>
          </p:nvPr>
        </p:nvSpPr>
        <p:spPr>
          <a:xfrm>
            <a:off x="849298" y="2032000"/>
            <a:ext cx="58623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/>
              <a:t>X1 상관계수(with 타겟)의 임계값 통한 feature</a:t>
            </a:r>
            <a:endParaRPr/>
          </a:p>
        </p:txBody>
      </p:sp>
      <p:pic>
        <p:nvPicPr>
          <p:cNvPr id="209" name="Google Shape;209;g34aaec6188e_4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707950"/>
            <a:ext cx="7184624" cy="37145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0" name="Google Shape;210;g34aaec6188e_4_19"/>
          <p:cNvGraphicFramePr/>
          <p:nvPr/>
        </p:nvGraphicFramePr>
        <p:xfrm>
          <a:off x="8343675" y="2031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{7FDB45FB-FB16-4667-9CFC-D1AE9F2790DF}</a:tableStyleId>
              </a:tblPr>
              <a:tblGrid>
                <a:gridCol w="2089100"/>
                <a:gridCol w="1099800"/>
              </a:tblGrid>
              <a:tr h="242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Feature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Mean_Importance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Min Supercool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0.5847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Min Temperature (Celsius)</a:t>
                      </a:r>
                      <a:endParaRPr sz="1000" u="none" cap="none" strike="noStrike"/>
                    </a:p>
                  </a:txBody>
                  <a:tcPr marT="9525" marB="91425" marR="9525" marL="95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0.5715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Sea Level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0.1919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Ground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0.1732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Vapor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0.1731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Cloud Cover (1/10)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0.1391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Temperature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0.1009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Tropical Nights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0.0912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Max Temperature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0.0698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Sunshine Rate (%)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0.0616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Dew Point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0.0496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Relative Humidity (%)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0.0381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Local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0.0378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Monthly Precipitation (mm)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0.0157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Heat Wave Days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0.0105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4aaec6188e_4_32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  <p:sp>
        <p:nvSpPr>
          <p:cNvPr id="216" name="Google Shape;216;g34aaec6188e_4_32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Feature 중요도 </a:t>
            </a:r>
            <a:endParaRPr/>
          </a:p>
        </p:txBody>
      </p:sp>
      <p:sp>
        <p:nvSpPr>
          <p:cNvPr id="217" name="Google Shape;217;g34aaec6188e_4_32"/>
          <p:cNvSpPr txBox="1"/>
          <p:nvPr>
            <p:ph idx="2" type="body"/>
          </p:nvPr>
        </p:nvSpPr>
        <p:spPr>
          <a:xfrm>
            <a:off x="849298" y="2032000"/>
            <a:ext cx="58623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/>
              <a:t>X2 PCA을 통한 Feature</a:t>
            </a:r>
            <a:endParaRPr/>
          </a:p>
        </p:txBody>
      </p:sp>
      <p:graphicFrame>
        <p:nvGraphicFramePr>
          <p:cNvPr id="218" name="Google Shape;218;g34aaec6188e_4_32"/>
          <p:cNvGraphicFramePr/>
          <p:nvPr/>
        </p:nvGraphicFramePr>
        <p:xfrm>
          <a:off x="8343675" y="2031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{7FDB45FB-FB16-4667-9CFC-D1AE9F2790DF}</a:tableStyleId>
              </a:tblPr>
              <a:tblGrid>
                <a:gridCol w="2089100"/>
                <a:gridCol w="1099800"/>
              </a:tblGrid>
              <a:tr h="242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Feature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Mean_Importance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Min Temperature (Celsius)</a:t>
                      </a:r>
                      <a:endParaRPr sz="1000" u="none" cap="none" strike="noStrike"/>
                    </a:p>
                  </a:txBody>
                  <a:tcPr marT="9525" marB="91425" marR="9525" marL="95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1.0287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Min Supercool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0.7330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Sea Level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0.2795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Vapor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0.2096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Cloud Cover (1/10)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0.2085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Temperature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0.1952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Ground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0.1648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Dew Point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0.1112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Local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0.0917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Max Temperature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0.0900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Sunshine Rate (%)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0.0846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Small Pan Evaporation (mm)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0.0746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Relative Humidity (%)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0.0696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Monthly Precipitation (mm)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0.0479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Tropical Nights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0.0378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219" name="Google Shape;219;g34aaec6188e_4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5500" y="2797650"/>
            <a:ext cx="7184624" cy="3714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4aaec6188e_4_41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  <p:sp>
        <p:nvSpPr>
          <p:cNvPr id="225" name="Google Shape;225;g34aaec6188e_4_41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Feature 중요도 </a:t>
            </a:r>
            <a:endParaRPr/>
          </a:p>
        </p:txBody>
      </p:sp>
      <p:sp>
        <p:nvSpPr>
          <p:cNvPr id="226" name="Google Shape;226;g34aaec6188e_4_41"/>
          <p:cNvSpPr txBox="1"/>
          <p:nvPr>
            <p:ph idx="2" type="body"/>
          </p:nvPr>
        </p:nvSpPr>
        <p:spPr>
          <a:xfrm>
            <a:off x="849298" y="2032000"/>
            <a:ext cx="58623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/>
              <a:t>X3 VIF 임계값을 통한 Feature</a:t>
            </a:r>
            <a:endParaRPr/>
          </a:p>
        </p:txBody>
      </p:sp>
      <p:graphicFrame>
        <p:nvGraphicFramePr>
          <p:cNvPr id="227" name="Google Shape;227;g34aaec6188e_4_41"/>
          <p:cNvGraphicFramePr/>
          <p:nvPr/>
        </p:nvGraphicFramePr>
        <p:xfrm>
          <a:off x="8343675" y="2031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{7FDB45FB-FB16-4667-9CFC-D1AE9F2790DF}</a:tableStyleId>
              </a:tblPr>
              <a:tblGrid>
                <a:gridCol w="2089100"/>
                <a:gridCol w="1099800"/>
              </a:tblGrid>
              <a:tr h="242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Feature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Mean_Importance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Vapor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0.2859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Tropical Nights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0.1594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Small Pan Evaporation (mm)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0.0338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Cloud Cover (1/10)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0.0299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Total Solar Radiation (MJ/m^2)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0.0278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Monthly Precipitation (mm)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0.0272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Sunshine Rate (%)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0.0227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Wind Speed (m/s)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0.0168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Region_Daejeon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0.0161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Heat Wave Days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0.0145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Region_Incheon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0.0014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Region_Gwangju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0.0005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Region_Busan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0.0004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Cold Wave Days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0.0003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Region_Daegu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0.0002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228" name="Google Shape;228;g34aaec6188e_4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300" y="2830100"/>
            <a:ext cx="6967449" cy="362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4aaec6188e_4_50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  <p:sp>
        <p:nvSpPr>
          <p:cNvPr id="234" name="Google Shape;234;g34aaec6188e_4_50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Feature 중요도 </a:t>
            </a:r>
            <a:endParaRPr/>
          </a:p>
        </p:txBody>
      </p:sp>
      <p:sp>
        <p:nvSpPr>
          <p:cNvPr id="235" name="Google Shape;235;g34aaec6188e_4_50"/>
          <p:cNvSpPr txBox="1"/>
          <p:nvPr>
            <p:ph idx="2" type="body"/>
          </p:nvPr>
        </p:nvSpPr>
        <p:spPr>
          <a:xfrm>
            <a:off x="849300" y="2032000"/>
            <a:ext cx="70122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/>
              <a:t>X4 단계선택법(전진+후진이 합쳐있는 Feature Selection)</a:t>
            </a:r>
            <a:endParaRPr/>
          </a:p>
        </p:txBody>
      </p:sp>
      <p:graphicFrame>
        <p:nvGraphicFramePr>
          <p:cNvPr id="236" name="Google Shape;236;g34aaec6188e_4_50"/>
          <p:cNvGraphicFramePr/>
          <p:nvPr/>
        </p:nvGraphicFramePr>
        <p:xfrm>
          <a:off x="8343675" y="2031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{7FDB45FB-FB16-4667-9CFC-D1AE9F2790DF}</a:tableStyleId>
              </a:tblPr>
              <a:tblGrid>
                <a:gridCol w="2089100"/>
                <a:gridCol w="1099800"/>
              </a:tblGrid>
              <a:tr h="242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Feature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Mean_Importance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Min Temperature (Celsius)</a:t>
                      </a:r>
                      <a:endParaRPr sz="1000" u="none" cap="none" strike="noStrike"/>
                    </a:p>
                  </a:txBody>
                  <a:tcPr marT="9525" marB="91425" marR="9525" marL="95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0.3979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Dew Point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0.0615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Min Supercool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0.0235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Region_Daejeon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0.0182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Vapor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0.0171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Tropical Nights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0.0154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Local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0.0109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Cloud Cover (1/10)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0.0064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Region_Daegu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0.0005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Region_Seoul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0.0001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Region_Busan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0.0000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Region_Incheon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-0.0006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Ground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-0.0007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Region_Gwangju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-0.0008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Region_Ulsan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-0.0014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237" name="Google Shape;237;g34aaec6188e_4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2250" y="2725000"/>
            <a:ext cx="6849386" cy="354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4aaec6188e_4_117"/>
          <p:cNvSpPr txBox="1"/>
          <p:nvPr>
            <p:ph idx="1" type="body"/>
          </p:nvPr>
        </p:nvSpPr>
        <p:spPr>
          <a:xfrm>
            <a:off x="839788" y="1422401"/>
            <a:ext cx="51579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-KR"/>
              <a:t>적용 모델</a:t>
            </a:r>
            <a:endParaRPr/>
          </a:p>
        </p:txBody>
      </p:sp>
      <p:sp>
        <p:nvSpPr>
          <p:cNvPr id="244" name="Google Shape;244;g34aaec6188e_4_117"/>
          <p:cNvSpPr txBox="1"/>
          <p:nvPr>
            <p:ph idx="2" type="body"/>
          </p:nvPr>
        </p:nvSpPr>
        <p:spPr>
          <a:xfrm>
            <a:off x="849312" y="2032000"/>
            <a:ext cx="51609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Linear regression 선형 회귀</a:t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SVR</a:t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Decision Tree</a:t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Random Forest</a:t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AdaBoost Regression</a:t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XGB Regression</a:t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Ensemble</a:t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NN</a:t>
            </a:r>
            <a:endParaRPr/>
          </a:p>
        </p:txBody>
      </p:sp>
      <p:sp>
        <p:nvSpPr>
          <p:cNvPr id="245" name="Google Shape;245;g34aaec6188e_4_117"/>
          <p:cNvSpPr txBox="1"/>
          <p:nvPr>
            <p:ph idx="3" type="body"/>
          </p:nvPr>
        </p:nvSpPr>
        <p:spPr>
          <a:xfrm>
            <a:off x="6172200" y="1435101"/>
            <a:ext cx="5183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ko-KR"/>
              <a:t>평가 지표</a:t>
            </a:r>
            <a:endParaRPr/>
          </a:p>
        </p:txBody>
      </p:sp>
      <p:sp>
        <p:nvSpPr>
          <p:cNvPr id="246" name="Google Shape;246;g34aaec6188e_4_117"/>
          <p:cNvSpPr txBox="1"/>
          <p:nvPr>
            <p:ph idx="4" type="body"/>
          </p:nvPr>
        </p:nvSpPr>
        <p:spPr>
          <a:xfrm>
            <a:off x="6172200" y="2032000"/>
            <a:ext cx="5183100" cy="41577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Training time</a:t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MAE</a:t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RMSE</a:t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R²</a:t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Adjusted R²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47" name="Google Shape;247;g34aaec6188e_4_117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모델링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4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/>
              <a:t>모델링 및 모델 선정</a:t>
            </a:r>
            <a:endParaRPr sz="6200"/>
          </a:p>
        </p:txBody>
      </p:sp>
      <p:pic>
        <p:nvPicPr>
          <p:cNvPr id="253" name="Google Shape;25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459675"/>
            <a:ext cx="11887200" cy="26898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4" name="Google Shape;254;p14"/>
          <p:cNvGraphicFramePr/>
          <p:nvPr/>
        </p:nvGraphicFramePr>
        <p:xfrm>
          <a:off x="1816050" y="4292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{7FDB45FB-FB16-4667-9CFC-D1AE9F2790DF}</a:tableStyleId>
              </a:tblPr>
              <a:tblGrid>
                <a:gridCol w="1548800"/>
                <a:gridCol w="3698625"/>
                <a:gridCol w="901075"/>
                <a:gridCol w="901075"/>
                <a:gridCol w="901075"/>
                <a:gridCol w="901075"/>
              </a:tblGrid>
              <a:tr h="285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모델명 및 변수</a:t>
                      </a:r>
                      <a:endParaRPr b="1" sz="1200" u="none" cap="none" strike="noStrike"/>
                    </a:p>
                  </a:txBody>
                  <a:tcPr marT="6100" marB="91425" marR="6100" marL="61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하이퍼파라미터</a:t>
                      </a:r>
                      <a:endParaRPr b="1" sz="1200" u="none" cap="none" strike="noStrike"/>
                    </a:p>
                  </a:txBody>
                  <a:tcPr marT="6100" marB="91425" marR="6100" marL="61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최소 : MAE</a:t>
                      </a:r>
                      <a:endParaRPr b="1" sz="1000" u="none" cap="none" strike="noStrike"/>
                    </a:p>
                  </a:txBody>
                  <a:tcPr marT="6100" marB="91425" marR="6100" marL="61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최소 : RMSE</a:t>
                      </a:r>
                      <a:endParaRPr b="1" sz="1000" u="none" cap="none" strike="noStrike"/>
                    </a:p>
                  </a:txBody>
                  <a:tcPr marT="6100" marB="91425" marR="6100" marL="61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최대 : R^2</a:t>
                      </a:r>
                      <a:endParaRPr b="1" sz="1000" u="none" cap="none" strike="noStrike"/>
                    </a:p>
                  </a:txBody>
                  <a:tcPr marT="6100" marB="91425" marR="6100" marL="61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최대 : adj-R^2</a:t>
                      </a:r>
                      <a:endParaRPr b="1" sz="1000" u="none" cap="none" strike="noStrike"/>
                    </a:p>
                  </a:txBody>
                  <a:tcPr marT="6100" marB="91425" marR="6100" marL="61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</a:tr>
              <a:tr h="289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LinearRegression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　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17.8756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26.0379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0.5500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0.4608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89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[['fit_intercept', True]]</a:t>
                      </a:r>
                      <a:endParaRPr sz="12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17.8756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26.0379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0.5500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0.4430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89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[['fit_intercept', True]]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18.4389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27.0492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0.5143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0.4608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</a:tr>
              <a:tr h="289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[['fit_intercept', True]]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18.7447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27.3439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0.5037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0.4490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89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[['fit_intercept', True]]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18.7317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27.1715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0.5099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0.4436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89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[['fit_intercept', True]]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18.0165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26.8989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0.5197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0.4588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sp>
        <p:nvSpPr>
          <p:cNvPr id="255" name="Google Shape;255;p14"/>
          <p:cNvSpPr/>
          <p:nvPr/>
        </p:nvSpPr>
        <p:spPr>
          <a:xfrm>
            <a:off x="8986575" y="4292450"/>
            <a:ext cx="1681200" cy="6264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목차</a:t>
            </a:r>
            <a:endParaRPr/>
          </a:p>
        </p:txBody>
      </p:sp>
      <p:sp>
        <p:nvSpPr>
          <p:cNvPr id="110" name="Google Shape;110;p2"/>
          <p:cNvSpPr txBox="1"/>
          <p:nvPr>
            <p:ph idx="1" type="body"/>
          </p:nvPr>
        </p:nvSpPr>
        <p:spPr>
          <a:xfrm>
            <a:off x="838200" y="1744725"/>
            <a:ext cx="105141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1. 개발 환경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2. 프로젝트 배경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3. 데이터 분석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4. 데이터 전처리 및 EDA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6. Feature 선택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7. 모델링 및 모델 선정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8. 종합 평가 및 해석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9. 결론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4aaec6188e_3_7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/>
              <a:t>모델링 및 모델 선정</a:t>
            </a:r>
            <a:endParaRPr sz="4600"/>
          </a:p>
        </p:txBody>
      </p:sp>
      <p:sp>
        <p:nvSpPr>
          <p:cNvPr id="261" name="Google Shape;261;g34aaec6188e_3_7"/>
          <p:cNvSpPr txBox="1"/>
          <p:nvPr>
            <p:ph idx="1" type="body"/>
          </p:nvPr>
        </p:nvSpPr>
        <p:spPr>
          <a:xfrm>
            <a:off x="6458092" y="440263"/>
            <a:ext cx="37233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                                                 </a:t>
            </a:r>
            <a:endParaRPr/>
          </a:p>
        </p:txBody>
      </p:sp>
      <p:pic>
        <p:nvPicPr>
          <p:cNvPr id="262" name="Google Shape;262;g34aaec6188e_3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0438" y="1486438"/>
            <a:ext cx="10391123" cy="25404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3" name="Google Shape;263;g34aaec6188e_3_7"/>
          <p:cNvGraphicFramePr/>
          <p:nvPr/>
        </p:nvGraphicFramePr>
        <p:xfrm>
          <a:off x="975363" y="435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{7FDB45FB-FB16-4667-9CFC-D1AE9F2790DF}</a:tableStyleId>
              </a:tblPr>
              <a:tblGrid>
                <a:gridCol w="1546775"/>
                <a:gridCol w="3819650"/>
                <a:gridCol w="961725"/>
                <a:gridCol w="961725"/>
                <a:gridCol w="961725"/>
                <a:gridCol w="954425"/>
              </a:tblGrid>
              <a:tr h="14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모델명 및 변수</a:t>
                      </a:r>
                      <a:endParaRPr b="1" sz="1200" u="none" cap="none" strike="noStrike"/>
                    </a:p>
                  </a:txBody>
                  <a:tcPr marT="6100" marB="91425" marR="6100" marL="61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하이퍼파라미터</a:t>
                      </a:r>
                      <a:endParaRPr b="1" sz="1200" u="none" cap="none" strike="noStrike"/>
                    </a:p>
                  </a:txBody>
                  <a:tcPr marT="6100" marB="91425" marR="6100" marL="61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최소 : MAE</a:t>
                      </a:r>
                      <a:endParaRPr b="1" sz="1000" u="none" cap="none" strike="noStrike"/>
                    </a:p>
                  </a:txBody>
                  <a:tcPr marT="6100" marB="91425" marR="6100" marL="61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최소 : RMSE</a:t>
                      </a:r>
                      <a:endParaRPr b="1" sz="1000" u="none" cap="none" strike="noStrike"/>
                    </a:p>
                  </a:txBody>
                  <a:tcPr marT="6100" marB="91425" marR="6100" marL="61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최대 : R^2</a:t>
                      </a:r>
                      <a:endParaRPr b="1" sz="1000" u="none" cap="none" strike="noStrike"/>
                    </a:p>
                  </a:txBody>
                  <a:tcPr marT="6100" marB="91425" marR="6100" marL="61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최대 : adj-R^2</a:t>
                      </a:r>
                      <a:endParaRPr b="1" sz="1000" u="none" cap="none" strike="noStrike"/>
                    </a:p>
                  </a:txBody>
                  <a:tcPr marT="6100" marB="91425" marR="6100" marL="61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ElasticNet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　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17.4554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26.1800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0.5451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0.4543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[['alpha', 0.1], ['l1_ratio', 0.9]]</a:t>
                      </a:r>
                      <a:endParaRPr sz="12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17.4554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26.1800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0.5451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0.4369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[['alpha', 0.1], ['l1_ratio', 0.9]]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18.3305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27.2108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0.5085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0.4543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[['alpha', 0.1], ['l1_ratio', 0.9]]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18.7295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27.5966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0.4945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0.4387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[['alpha', 0.1], ['l1_ratio', 0.9]]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18.6373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27.0568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0.5141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0.4483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[['alpha', 0.1], ['l1_ratio', 0.9]]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18.0735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27.5692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0.4955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0.4315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sp>
        <p:nvSpPr>
          <p:cNvPr id="264" name="Google Shape;264;g34aaec6188e_3_7"/>
          <p:cNvSpPr/>
          <p:nvPr/>
        </p:nvSpPr>
        <p:spPr>
          <a:xfrm>
            <a:off x="8402600" y="4357175"/>
            <a:ext cx="1772400" cy="6264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5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/>
              <a:t>모델링 및 모델 선정</a:t>
            </a:r>
            <a:endParaRPr/>
          </a:p>
        </p:txBody>
      </p:sp>
      <p:pic>
        <p:nvPicPr>
          <p:cNvPr id="270" name="Google Shape;27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175" y="1260125"/>
            <a:ext cx="11505648" cy="22952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1" name="Google Shape;271;p15"/>
          <p:cNvGraphicFramePr/>
          <p:nvPr/>
        </p:nvGraphicFramePr>
        <p:xfrm>
          <a:off x="838200" y="410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{7FDB45FB-FB16-4667-9CFC-D1AE9F2790DF}</a:tableStyleId>
              </a:tblPr>
              <a:tblGrid>
                <a:gridCol w="1514800"/>
                <a:gridCol w="3960100"/>
                <a:gridCol w="852275"/>
                <a:gridCol w="852275"/>
                <a:gridCol w="852275"/>
                <a:gridCol w="952150"/>
              </a:tblGrid>
              <a:tr h="14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모델명 및 변수</a:t>
                      </a:r>
                      <a:endParaRPr b="1" sz="1200" u="none" cap="none" strike="noStrike"/>
                    </a:p>
                  </a:txBody>
                  <a:tcPr marT="6100" marB="91425" marR="6100" marL="61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하이퍼파라미터</a:t>
                      </a:r>
                      <a:endParaRPr b="1" sz="1200" u="none" cap="none" strike="noStrike"/>
                    </a:p>
                  </a:txBody>
                  <a:tcPr marT="6100" marB="91425" marR="6100" marL="61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최소 : MAE</a:t>
                      </a:r>
                      <a:endParaRPr b="1" sz="1000" u="none" cap="none" strike="noStrike"/>
                    </a:p>
                  </a:txBody>
                  <a:tcPr marT="6100" marB="91425" marR="6100" marL="61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최소 : RMSE</a:t>
                      </a:r>
                      <a:endParaRPr b="1" sz="1000" u="none" cap="none" strike="noStrike"/>
                    </a:p>
                  </a:txBody>
                  <a:tcPr marT="6100" marB="91425" marR="6100" marL="61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최대 : R^2</a:t>
                      </a:r>
                      <a:endParaRPr b="1" sz="1000" u="none" cap="none" strike="noStrike"/>
                    </a:p>
                  </a:txBody>
                  <a:tcPr marT="6100" marB="91425" marR="6100" marL="61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최대 : adj-R^2</a:t>
                      </a:r>
                      <a:endParaRPr b="1" sz="1000" u="none" cap="none" strike="noStrike"/>
                    </a:p>
                  </a:txBody>
                  <a:tcPr marT="6100" marB="91425" marR="6100" marL="61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SVR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　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8.5749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15.0810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0.8490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0.8299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[['C', 1000], ['epsilon', 0.8], ['kernel', 'rbf']]</a:t>
                      </a:r>
                      <a:endParaRPr sz="12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10.6197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17.8220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0.7892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0.7391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[['C', 100], ['epsilon', 0.5], ['kernel', 'rbf']]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16.1237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25.6378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0.5637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0.5156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[['C', 1000], ['epsilon', 0.8], ['kernel', 'rbf']]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14.2289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23.0950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0.6460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0.6069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[['C', 1000], ['epsilon', 0.8], ['kernel', 'rbf']]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12.4068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21.9660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0.6797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0.6364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[['C', 1000], ['epsilon', 0.3], ['kernel', 'rbf']]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8.5749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15.0810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0.8490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0.8299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sp>
        <p:nvSpPr>
          <p:cNvPr id="272" name="Google Shape;272;p15"/>
          <p:cNvSpPr/>
          <p:nvPr/>
        </p:nvSpPr>
        <p:spPr>
          <a:xfrm>
            <a:off x="8103025" y="4106550"/>
            <a:ext cx="1718400" cy="6264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6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/>
              <a:t>모델링 및 모델 선정</a:t>
            </a:r>
            <a:endParaRPr/>
          </a:p>
        </p:txBody>
      </p:sp>
      <p:pic>
        <p:nvPicPr>
          <p:cNvPr id="278" name="Google Shape;27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850" y="1345000"/>
            <a:ext cx="11590327" cy="27007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9" name="Google Shape;279;p16"/>
          <p:cNvGraphicFramePr/>
          <p:nvPr/>
        </p:nvGraphicFramePr>
        <p:xfrm>
          <a:off x="779875" y="4045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{7FDB45FB-FB16-4667-9CFC-D1AE9F2790DF}</a:tableStyleId>
              </a:tblPr>
              <a:tblGrid>
                <a:gridCol w="1847250"/>
                <a:gridCol w="3807050"/>
                <a:gridCol w="834725"/>
                <a:gridCol w="834725"/>
                <a:gridCol w="834725"/>
                <a:gridCol w="964550"/>
              </a:tblGrid>
              <a:tr h="249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모델명 및 변수</a:t>
                      </a:r>
                      <a:endParaRPr b="1" sz="1200" u="none" cap="none" strike="noStrike"/>
                    </a:p>
                  </a:txBody>
                  <a:tcPr marT="6100" marB="91425" marR="6100" marL="61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하이퍼파라미터</a:t>
                      </a:r>
                      <a:endParaRPr b="1" sz="1200" u="none" cap="none" strike="noStrike"/>
                    </a:p>
                  </a:txBody>
                  <a:tcPr marT="6100" marB="91425" marR="6100" marL="61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최소 : MAE</a:t>
                      </a:r>
                      <a:endParaRPr b="1" sz="1000" u="none" cap="none" strike="noStrike"/>
                    </a:p>
                  </a:txBody>
                  <a:tcPr marT="6100" marB="91425" marR="6100" marL="61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최소 : RMSE</a:t>
                      </a:r>
                      <a:endParaRPr b="1" sz="1000" u="none" cap="none" strike="noStrike"/>
                    </a:p>
                  </a:txBody>
                  <a:tcPr marT="6100" marB="91425" marR="6100" marL="61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최대 : R^2</a:t>
                      </a:r>
                      <a:endParaRPr b="1" sz="1000" u="none" cap="none" strike="noStrike"/>
                    </a:p>
                  </a:txBody>
                  <a:tcPr marT="6100" marB="91425" marR="6100" marL="61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최대 : adj-R^2</a:t>
                      </a:r>
                      <a:endParaRPr b="1" sz="1000" u="none" cap="none" strike="noStrike"/>
                    </a:p>
                  </a:txBody>
                  <a:tcPr marT="6100" marB="91425" marR="6100" marL="61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</a:tr>
              <a:tr h="281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DecisionTreeRegressor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　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8.7085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14.3155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0.8640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0.8467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350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[['criterion', 'squared_error'], ['max_depth', 10], ['max_features', None], ['min_samples_leaf', 4], ['min_samples_split', 10]]</a:t>
                      </a:r>
                      <a:endParaRPr sz="8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11.1484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17.8704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0.7880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0.7376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50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[['criterion', 'absolute_error'], ['max_depth', 10], ['max_features', None], ['min_samples_leaf', 2], ['min_samples_split', 10]]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16.2500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28.7647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0.4508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0.3902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350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[['criterion', 'absolute_error'], ['max_depth', 10], ['max_features', None], ['min_samples_leaf', 4], ['min_samples_split', 10]]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16.5461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29.1609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0.4356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0.3733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350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[['criterion', 'squared_error'], ['max_depth', 10], ['max_features', None], ['min_samples_leaf', 2], ['min_samples_split', 5]]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10.2477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17.3008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0.8013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0.7744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350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[['criterion', 'squared_error'], ['max_depth', 7], ['max_features', None], ['min_samples_leaf', 2], ['min_samples_split', 10]]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8.7085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14.3155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0.8640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0.8467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sp>
        <p:nvSpPr>
          <p:cNvPr id="280" name="Google Shape;280;p16"/>
          <p:cNvSpPr/>
          <p:nvPr/>
        </p:nvSpPr>
        <p:spPr>
          <a:xfrm>
            <a:off x="8179225" y="4030350"/>
            <a:ext cx="1718400" cy="6264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7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/>
              <a:t>모델링 및 모델 선정</a:t>
            </a:r>
            <a:endParaRPr/>
          </a:p>
        </p:txBody>
      </p:sp>
      <p:pic>
        <p:nvPicPr>
          <p:cNvPr id="286" name="Google Shape;28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675" y="1212900"/>
            <a:ext cx="11750652" cy="2474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7" name="Google Shape;287;p17"/>
          <p:cNvGraphicFramePr/>
          <p:nvPr/>
        </p:nvGraphicFramePr>
        <p:xfrm>
          <a:off x="838200" y="4016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{7FDB45FB-FB16-4667-9CFC-D1AE9F2790DF}</a:tableStyleId>
              </a:tblPr>
              <a:tblGrid>
                <a:gridCol w="1643825"/>
                <a:gridCol w="4392525"/>
                <a:gridCol w="827750"/>
                <a:gridCol w="827750"/>
                <a:gridCol w="827750"/>
                <a:gridCol w="907650"/>
              </a:tblGrid>
              <a:tr h="14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모델명 및 변수</a:t>
                      </a:r>
                      <a:endParaRPr b="1" sz="1200" u="none" cap="none" strike="noStrike"/>
                    </a:p>
                  </a:txBody>
                  <a:tcPr marT="6100" marB="91425" marR="6100" marL="61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하이퍼파라미터</a:t>
                      </a:r>
                      <a:endParaRPr b="1" sz="1200" u="none" cap="none" strike="noStrike"/>
                    </a:p>
                  </a:txBody>
                  <a:tcPr marT="6100" marB="91425" marR="6100" marL="61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최소 : MAE</a:t>
                      </a:r>
                      <a:endParaRPr b="1" sz="1000" u="none" cap="none" strike="noStrike"/>
                    </a:p>
                  </a:txBody>
                  <a:tcPr marT="6100" marB="91425" marR="6100" marL="61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최소 : RMSE</a:t>
                      </a:r>
                      <a:endParaRPr b="1" sz="1000" u="none" cap="none" strike="noStrike"/>
                    </a:p>
                  </a:txBody>
                  <a:tcPr marT="6100" marB="91425" marR="6100" marL="61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최대 : R^2</a:t>
                      </a:r>
                      <a:endParaRPr b="1" sz="1000" u="none" cap="none" strike="noStrike"/>
                    </a:p>
                  </a:txBody>
                  <a:tcPr marT="6100" marB="91425" marR="6100" marL="61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최대 : adj-R^2</a:t>
                      </a:r>
                      <a:endParaRPr b="1" sz="1000" u="none" cap="none" strike="noStrike"/>
                    </a:p>
                  </a:txBody>
                  <a:tcPr marT="6100" marB="91425" marR="6100" marL="61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RandomForestRegressor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　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7.5248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12.8712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0.8900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0.8761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[['bootstrap', True], ['max_depth', 20], ['min_samples_leaf', 1], ['min_samples_split', 2], ['n_estimators', 50]]</a:t>
                      </a:r>
                      <a:endParaRPr sz="8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8.2678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13.8878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0.8720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0.8415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[['bootstrap', True], ['max_depth', 20], ['min_samples_leaf', 1], ['min_samples_split', 2], ['n_estimators', 100]]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12.8444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20.7886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0.7131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0.6815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[['bootstrap', True], ['max_depth', None], ['min_samples_leaf', 1], ['min_samples_split', 2], ['n_estimators', 100]]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12.8429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20.9419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0.7089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0.6768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[['bootstrap', True], ['max_depth', 20], ['min_samples_leaf', 1], ['min_samples_split', 2], ['n_estimators', 50]]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8.9421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15.3719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0.8432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0.8219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[['bootstrap', True], ['max_depth', 20], ['min_samples_leaf', 1], ['min_samples_split', 2], ['n_estimators', 100]]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7.5248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12.8712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0.8900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0.8761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sp>
        <p:nvSpPr>
          <p:cNvPr id="288" name="Google Shape;288;p17"/>
          <p:cNvSpPr/>
          <p:nvPr/>
        </p:nvSpPr>
        <p:spPr>
          <a:xfrm>
            <a:off x="8560225" y="4030350"/>
            <a:ext cx="1718400" cy="6264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8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/>
              <a:t>모델링 및 모델 선정</a:t>
            </a:r>
            <a:endParaRPr/>
          </a:p>
        </p:txBody>
      </p:sp>
      <p:pic>
        <p:nvPicPr>
          <p:cNvPr id="294" name="Google Shape;29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278999"/>
            <a:ext cx="11887200" cy="26441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5" name="Google Shape;295;p18"/>
          <p:cNvGraphicFramePr/>
          <p:nvPr/>
        </p:nvGraphicFramePr>
        <p:xfrm>
          <a:off x="838200" y="4421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{7FDB45FB-FB16-4667-9CFC-D1AE9F2790DF}</a:tableStyleId>
              </a:tblPr>
              <a:tblGrid>
                <a:gridCol w="1605025"/>
                <a:gridCol w="3868200"/>
                <a:gridCol w="1001725"/>
                <a:gridCol w="1001725"/>
                <a:gridCol w="1001725"/>
                <a:gridCol w="1001725"/>
              </a:tblGrid>
              <a:tr h="14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모델명 및 변수</a:t>
                      </a:r>
                      <a:endParaRPr b="1" sz="1200" u="none" cap="none" strike="noStrike"/>
                    </a:p>
                  </a:txBody>
                  <a:tcPr marT="6100" marB="91425" marR="6100" marL="61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하이퍼파라미터</a:t>
                      </a:r>
                      <a:endParaRPr b="1" sz="1200" u="none" cap="none" strike="noStrike"/>
                    </a:p>
                  </a:txBody>
                  <a:tcPr marT="6100" marB="91425" marR="6100" marL="61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최소 : MAE</a:t>
                      </a:r>
                      <a:endParaRPr b="1" sz="1000" u="none" cap="none" strike="noStrike"/>
                    </a:p>
                  </a:txBody>
                  <a:tcPr marT="6100" marB="91425" marR="6100" marL="61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최소 : RMSE</a:t>
                      </a:r>
                      <a:endParaRPr b="1" sz="1000" u="none" cap="none" strike="noStrike"/>
                    </a:p>
                  </a:txBody>
                  <a:tcPr marT="6100" marB="91425" marR="6100" marL="61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최대 : R^2</a:t>
                      </a:r>
                      <a:endParaRPr b="1" sz="1000" u="none" cap="none" strike="noStrike"/>
                    </a:p>
                  </a:txBody>
                  <a:tcPr marT="6100" marB="91425" marR="6100" marL="61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최대 : adj-R^2</a:t>
                      </a:r>
                      <a:endParaRPr b="1" sz="1000" u="none" cap="none" strike="noStrike"/>
                    </a:p>
                  </a:txBody>
                  <a:tcPr marT="6100" marB="91425" marR="6100" marL="61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AdaBoostRegressor</a:t>
                      </a:r>
                      <a:endParaRPr b="1" sz="1200" u="none" cap="none" strike="noStrike"/>
                    </a:p>
                  </a:txBody>
                  <a:tcPr marT="6100" marB="91425" marR="6100" marL="61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　</a:t>
                      </a:r>
                      <a:endParaRPr b="1" sz="1200" u="none" cap="none" strike="noStrike"/>
                    </a:p>
                  </a:txBody>
                  <a:tcPr marT="6100" marB="91425" marR="6100" marL="61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12.9801</a:t>
                      </a:r>
                      <a:endParaRPr b="1" sz="1200" u="none" cap="none" strike="noStrike"/>
                    </a:p>
                  </a:txBody>
                  <a:tcPr marT="6100" marB="91425" marR="6100" marL="61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19.0398</a:t>
                      </a:r>
                      <a:endParaRPr b="1" sz="1200" u="none" cap="none" strike="noStrike"/>
                    </a:p>
                  </a:txBody>
                  <a:tcPr marT="6100" marB="91425" marR="6100" marL="61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0.7594</a:t>
                      </a:r>
                      <a:endParaRPr b="1" sz="1200" u="none" cap="none" strike="noStrike"/>
                    </a:p>
                  </a:txBody>
                  <a:tcPr marT="6100" marB="91425" marR="6100" marL="61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0.7288</a:t>
                      </a:r>
                      <a:endParaRPr b="1" sz="1200" u="none" cap="none" strike="noStrike"/>
                    </a:p>
                  </a:txBody>
                  <a:tcPr marT="6100" marB="91425" marR="6100" marL="61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6100" marB="91425" marR="6100" marL="730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[['learning_rate', 0.01], ['n_estimators', 100]]</a:t>
                      </a:r>
                      <a:endParaRPr sz="1200" u="none" cap="none" strike="noStrike"/>
                    </a:p>
                  </a:txBody>
                  <a:tcPr marT="6100" marB="91425" marR="6100" marL="14617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12.9801</a:t>
                      </a:r>
                      <a:endParaRPr b="1" sz="1200" u="none" cap="none" strike="noStrike"/>
                    </a:p>
                  </a:txBody>
                  <a:tcPr marT="6100" marB="91425" marR="6100" marL="61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19.3889</a:t>
                      </a:r>
                      <a:endParaRPr sz="1200" u="none" cap="none" strike="noStrike"/>
                    </a:p>
                  </a:txBody>
                  <a:tcPr marT="6100" marB="91425" marR="6100" marL="61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0.7505</a:t>
                      </a:r>
                      <a:endParaRPr sz="1200" u="none" cap="none" strike="noStrike"/>
                    </a:p>
                  </a:txBody>
                  <a:tcPr marT="6100" marB="91425" marR="6100" marL="61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0.6912</a:t>
                      </a:r>
                      <a:endParaRPr sz="1200" u="none" cap="none" strike="noStrike"/>
                    </a:p>
                  </a:txBody>
                  <a:tcPr marT="6100" marB="91425" marR="6100" marL="61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6100" marB="91425" marR="6100" marL="730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[['learning_rate', 0.01], ['n_estimators', 100]]</a:t>
                      </a:r>
                      <a:endParaRPr sz="1200" u="none" cap="none" strike="noStrike"/>
                    </a:p>
                  </a:txBody>
                  <a:tcPr marT="6100" marB="91425" marR="6100" marL="146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17.2455</a:t>
                      </a:r>
                      <a:endParaRPr sz="1200" u="none" cap="none" strike="noStrike"/>
                    </a:p>
                  </a:txBody>
                  <a:tcPr marT="6100" marB="91425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25.5656</a:t>
                      </a:r>
                      <a:endParaRPr sz="1200" u="none" cap="none" strike="noStrike"/>
                    </a:p>
                  </a:txBody>
                  <a:tcPr marT="6100" marB="91425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0.5662</a:t>
                      </a:r>
                      <a:endParaRPr sz="1200" u="none" cap="none" strike="noStrike"/>
                    </a:p>
                  </a:txBody>
                  <a:tcPr marT="6100" marB="91425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0.5183</a:t>
                      </a:r>
                      <a:endParaRPr sz="1200" u="none" cap="none" strike="noStrike"/>
                    </a:p>
                  </a:txBody>
                  <a:tcPr marT="6100" marB="91425" marR="6100" marL="6100" anchor="ctr"/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6100" marB="91425" marR="6100" marL="730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[['learning_rate', 0.01], ['n_estimators', 100]]</a:t>
                      </a:r>
                      <a:endParaRPr sz="1200" u="none" cap="none" strike="noStrike"/>
                    </a:p>
                  </a:txBody>
                  <a:tcPr marT="6100" marB="91425" marR="6100" marL="146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16.8965</a:t>
                      </a:r>
                      <a:endParaRPr sz="1200" u="none" cap="none" strike="noStrike"/>
                    </a:p>
                  </a:txBody>
                  <a:tcPr marT="6100" marB="91425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24.8330</a:t>
                      </a:r>
                      <a:endParaRPr sz="1200" u="none" cap="none" strike="noStrike"/>
                    </a:p>
                  </a:txBody>
                  <a:tcPr marT="6100" marB="91425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0.5907</a:t>
                      </a:r>
                      <a:endParaRPr sz="1200" u="none" cap="none" strike="noStrike"/>
                    </a:p>
                  </a:txBody>
                  <a:tcPr marT="6100" marB="91425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0.5455</a:t>
                      </a:r>
                      <a:endParaRPr sz="1200" u="none" cap="none" strike="noStrike"/>
                    </a:p>
                  </a:txBody>
                  <a:tcPr marT="6100" marB="91425" marR="6100" marL="6100" anchor="ctr"/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6100" marB="91425" marR="6100" marL="730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[['learning_rate', 0.01], ['n_estimators', 100]]</a:t>
                      </a:r>
                      <a:endParaRPr sz="1200" u="none" cap="none" strike="noStrike"/>
                    </a:p>
                  </a:txBody>
                  <a:tcPr marT="6100" marB="91425" marR="6100" marL="146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13.1434</a:t>
                      </a:r>
                      <a:endParaRPr sz="1200" u="none" cap="none" strike="noStrike"/>
                    </a:p>
                  </a:txBody>
                  <a:tcPr marT="6100" marB="91425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19.8118</a:t>
                      </a:r>
                      <a:endParaRPr sz="1200" u="none" cap="none" strike="noStrike"/>
                    </a:p>
                  </a:txBody>
                  <a:tcPr marT="6100" marB="91425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0.7395</a:t>
                      </a:r>
                      <a:endParaRPr sz="1200" u="none" cap="none" strike="noStrike"/>
                    </a:p>
                  </a:txBody>
                  <a:tcPr marT="6100" marB="91425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0.7042</a:t>
                      </a:r>
                      <a:endParaRPr sz="1200" u="none" cap="none" strike="noStrike"/>
                    </a:p>
                  </a:txBody>
                  <a:tcPr marT="6100" marB="91425" marR="6100" marL="6100" anchor="ctr"/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6100" marB="91425" marR="6100" marL="730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[['learning_rate', 0.01], ['n_estimators', 100]]</a:t>
                      </a:r>
                      <a:endParaRPr sz="1200" u="none" cap="none" strike="noStrike"/>
                    </a:p>
                  </a:txBody>
                  <a:tcPr marT="6100" marB="91425" marR="6100" marL="146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13.0211</a:t>
                      </a:r>
                      <a:endParaRPr sz="1200" u="none" cap="none" strike="noStrike"/>
                    </a:p>
                  </a:txBody>
                  <a:tcPr marT="6100" marB="91425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19.0398</a:t>
                      </a:r>
                      <a:endParaRPr b="1" sz="1200" u="none" cap="none" strike="noStrike"/>
                    </a:p>
                  </a:txBody>
                  <a:tcPr marT="6100" marB="91425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0.7594</a:t>
                      </a:r>
                      <a:endParaRPr b="1" sz="1200" u="none" cap="none" strike="noStrike"/>
                    </a:p>
                  </a:txBody>
                  <a:tcPr marT="6100" marB="91425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0.7288</a:t>
                      </a:r>
                      <a:endParaRPr b="1" sz="1200" u="none" cap="none" strike="noStrike"/>
                    </a:p>
                  </a:txBody>
                  <a:tcPr marT="6100" marB="91425" marR="6100" marL="6100" anchor="ctr"/>
                </a:tc>
              </a:tr>
            </a:tbl>
          </a:graphicData>
        </a:graphic>
      </p:graphicFrame>
      <p:sp>
        <p:nvSpPr>
          <p:cNvPr id="296" name="Google Shape;296;p18"/>
          <p:cNvSpPr/>
          <p:nvPr/>
        </p:nvSpPr>
        <p:spPr>
          <a:xfrm>
            <a:off x="8477475" y="4421100"/>
            <a:ext cx="1841100" cy="6264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8"/>
          <p:cNvSpPr/>
          <p:nvPr/>
        </p:nvSpPr>
        <p:spPr>
          <a:xfrm>
            <a:off x="5594750" y="365125"/>
            <a:ext cx="1718400" cy="626400"/>
          </a:xfrm>
          <a:prstGeom prst="rect">
            <a:avLst/>
          </a:prstGeom>
          <a:solidFill>
            <a:srgbClr val="FFF2CC"/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해석 확인 필요!!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9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/>
              <a:t>모델링 및 모델 선정</a:t>
            </a:r>
            <a:endParaRPr/>
          </a:p>
        </p:txBody>
      </p:sp>
      <p:pic>
        <p:nvPicPr>
          <p:cNvPr id="303" name="Google Shape;30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563" y="1269475"/>
            <a:ext cx="11580875" cy="29737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4" name="Google Shape;304;p19"/>
          <p:cNvGraphicFramePr/>
          <p:nvPr/>
        </p:nvGraphicFramePr>
        <p:xfrm>
          <a:off x="838200" y="4510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{7FDB45FB-FB16-4667-9CFC-D1AE9F2790DF}</a:tableStyleId>
              </a:tblPr>
              <a:tblGrid>
                <a:gridCol w="1458075"/>
                <a:gridCol w="4129225"/>
                <a:gridCol w="985100"/>
                <a:gridCol w="985100"/>
                <a:gridCol w="985100"/>
                <a:gridCol w="985100"/>
              </a:tblGrid>
              <a:tr h="14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모델명 및 변수</a:t>
                      </a:r>
                      <a:endParaRPr b="1" sz="1200" u="none" cap="none" strike="noStrike"/>
                    </a:p>
                  </a:txBody>
                  <a:tcPr marT="6100" marB="91425" marR="6100" marL="61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하이퍼파라미터</a:t>
                      </a:r>
                      <a:endParaRPr b="1" sz="1200" u="none" cap="none" strike="noStrike"/>
                    </a:p>
                  </a:txBody>
                  <a:tcPr marT="6100" marB="91425" marR="6100" marL="61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최소 : MAE</a:t>
                      </a:r>
                      <a:endParaRPr b="1" sz="1000" u="none" cap="none" strike="noStrike"/>
                    </a:p>
                  </a:txBody>
                  <a:tcPr marT="6100" marB="91425" marR="6100" marL="61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최소 : RMSE</a:t>
                      </a:r>
                      <a:endParaRPr b="1" sz="1000" u="none" cap="none" strike="noStrike"/>
                    </a:p>
                  </a:txBody>
                  <a:tcPr marT="6100" marB="91425" marR="6100" marL="61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최대 : R^2</a:t>
                      </a:r>
                      <a:endParaRPr b="1" sz="1000" u="none" cap="none" strike="noStrike"/>
                    </a:p>
                  </a:txBody>
                  <a:tcPr marT="6100" marB="91425" marR="6100" marL="61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최대 : adj-R^2</a:t>
                      </a:r>
                      <a:endParaRPr b="1" sz="1000" u="none" cap="none" strike="noStrike"/>
                    </a:p>
                  </a:txBody>
                  <a:tcPr marT="6100" marB="91425" marR="6100" marL="61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XGBRegressor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　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6.5490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10.8937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0.9212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0.9025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[['learning_rate', 0.1], ['max_depth', 5], ['n_estimators', 300]]</a:t>
                      </a:r>
                      <a:endParaRPr sz="11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6.5490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10.8937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0.9212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0.9025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[['learning_rate', 0.1], ['max_depth', 5], ['n_estimators', 100]]</a:t>
                      </a:r>
                      <a:endParaRPr sz="11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13.5465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23.2151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0.6423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0.6028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[['learning_rate', 0.05], ['max_depth', 5], ['n_estimators', 300]]</a:t>
                      </a:r>
                      <a:endParaRPr sz="11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14.2288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24.3906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0.6051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0.5616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[['learning_rate', 0.05], ['max_depth', 7], ['n_estimators', 300]]</a:t>
                      </a:r>
                      <a:endParaRPr sz="11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7.3439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12.7799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0.8916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0.8769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[['learning_rate', 0.1], ['max_depth', 3], ['n_estimators', 300]]</a:t>
                      </a:r>
                      <a:endParaRPr sz="11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6.7528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11.7341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0.9086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0.8970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sp>
        <p:nvSpPr>
          <p:cNvPr id="305" name="Google Shape;305;p19"/>
          <p:cNvSpPr/>
          <p:nvPr/>
        </p:nvSpPr>
        <p:spPr>
          <a:xfrm>
            <a:off x="8523725" y="4510975"/>
            <a:ext cx="1842300" cy="6264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4aaec6188e_3_0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/>
              <a:t>모델링 및 모델 선정</a:t>
            </a:r>
            <a:endParaRPr/>
          </a:p>
        </p:txBody>
      </p:sp>
      <p:pic>
        <p:nvPicPr>
          <p:cNvPr id="311" name="Google Shape;311;g34aaec6188e_3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350" y="1382725"/>
            <a:ext cx="11477101" cy="26604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2" name="Google Shape;312;g34aaec6188e_3_0"/>
          <p:cNvGraphicFramePr/>
          <p:nvPr/>
        </p:nvGraphicFramePr>
        <p:xfrm>
          <a:off x="901300" y="4196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{7FDB45FB-FB16-4667-9CFC-D1AE9F2790DF}</a:tableStyleId>
              </a:tblPr>
              <a:tblGrid>
                <a:gridCol w="1271950"/>
                <a:gridCol w="4237350"/>
                <a:gridCol w="967275"/>
                <a:gridCol w="967275"/>
                <a:gridCol w="967275"/>
                <a:gridCol w="967275"/>
              </a:tblGrid>
              <a:tr h="14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모델명 및 변수</a:t>
                      </a:r>
                      <a:endParaRPr b="1" sz="1200" u="none" cap="none" strike="noStrike"/>
                    </a:p>
                  </a:txBody>
                  <a:tcPr marT="6100" marB="91425" marR="6100" marL="61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하이퍼파라미터</a:t>
                      </a:r>
                      <a:endParaRPr b="1" sz="1200" u="none" cap="none" strike="noStrike"/>
                    </a:p>
                  </a:txBody>
                  <a:tcPr marT="6100" marB="91425" marR="6100" marL="61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최소 : MAE</a:t>
                      </a:r>
                      <a:endParaRPr b="1" sz="1000" u="none" cap="none" strike="noStrike"/>
                    </a:p>
                  </a:txBody>
                  <a:tcPr marT="6100" marB="91425" marR="6100" marL="61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최소 : RMSE</a:t>
                      </a:r>
                      <a:endParaRPr b="1" sz="1000" u="none" cap="none" strike="noStrike"/>
                    </a:p>
                  </a:txBody>
                  <a:tcPr marT="6100" marB="91425" marR="6100" marL="61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최대 : R^2</a:t>
                      </a:r>
                      <a:endParaRPr b="1" sz="1000" u="none" cap="none" strike="noStrike"/>
                    </a:p>
                  </a:txBody>
                  <a:tcPr marT="6100" marB="91425" marR="6100" marL="61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최대 : adj-R^2</a:t>
                      </a:r>
                      <a:endParaRPr b="1" sz="1000" u="none" cap="none" strike="noStrike"/>
                    </a:p>
                  </a:txBody>
                  <a:tcPr marT="6100" marB="91425" marR="6100" marL="61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Stacking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　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8.2612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12.8478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0.8904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0.8765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[['Meta', 'XGBRegressor'], ['RandomForestRegressor', 'SVR', 'AdaBoostRegressor', 'LinearRegression', 'ElasticNet']]</a:t>
                      </a:r>
                      <a:endParaRPr sz="8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8.2612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12.9810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0.8882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0.8616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15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[['Meta', 'RandomForestRegressor'], ['XGBRegressor', 'AdaBoostRegressor', 'SVR', 'LinearRegression']]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13.4127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22.1816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0.6734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0.6374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[['Meta', 'RandomForestRegressor'], ['SVR', 'XGBRegressor', 'LinearRegression']]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12.7824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20.8621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0.7111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0.6792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[['Meta', 'XGBRegressor'], ['RandomForestRegressor', 'DecisionTreeRegressor']]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9.3823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15.0391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0.8499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0.8296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[['Meta', 'XGBRegressor'], ['RandomForestRegressor', 'AdaBoostRegressor']]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8.2825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12.8478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0.8904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0.8765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sp>
        <p:nvSpPr>
          <p:cNvPr id="313" name="Google Shape;313;g34aaec6188e_3_0"/>
          <p:cNvSpPr/>
          <p:nvPr/>
        </p:nvSpPr>
        <p:spPr>
          <a:xfrm>
            <a:off x="8462500" y="4196425"/>
            <a:ext cx="1817100" cy="6264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 txBox="1"/>
          <p:nvPr>
            <p:ph type="title"/>
          </p:nvPr>
        </p:nvSpPr>
        <p:spPr>
          <a:xfrm>
            <a:off x="652825" y="404801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319" name="Google Shape;319;p20"/>
          <p:cNvSpPr txBox="1"/>
          <p:nvPr>
            <p:ph idx="1" type="body"/>
          </p:nvPr>
        </p:nvSpPr>
        <p:spPr>
          <a:xfrm>
            <a:off x="4540492" y="1431200"/>
            <a:ext cx="31110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Neural Network</a:t>
            </a:r>
            <a:endParaRPr/>
          </a:p>
        </p:txBody>
      </p:sp>
      <p:pic>
        <p:nvPicPr>
          <p:cNvPr id="320" name="Google Shape;320;p20" title="1.png"/>
          <p:cNvPicPr preferRelativeResize="0"/>
          <p:nvPr/>
        </p:nvPicPr>
        <p:blipFill rotWithShape="1">
          <a:blip r:embed="rId3">
            <a:alphaModFix/>
          </a:blip>
          <a:srcRect b="48903" l="0" r="0" t="0"/>
          <a:stretch/>
        </p:blipFill>
        <p:spPr>
          <a:xfrm>
            <a:off x="879775" y="2022026"/>
            <a:ext cx="6121599" cy="208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0" title="1.png"/>
          <p:cNvPicPr preferRelativeResize="0"/>
          <p:nvPr/>
        </p:nvPicPr>
        <p:blipFill rotWithShape="1">
          <a:blip r:embed="rId3">
            <a:alphaModFix/>
          </a:blip>
          <a:srcRect b="1081" l="0" r="33114" t="49267"/>
          <a:stretch/>
        </p:blipFill>
        <p:spPr>
          <a:xfrm>
            <a:off x="6974150" y="2037000"/>
            <a:ext cx="4094501" cy="20220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2" name="Google Shape;322;p20"/>
          <p:cNvGraphicFramePr/>
          <p:nvPr/>
        </p:nvGraphicFramePr>
        <p:xfrm>
          <a:off x="652825" y="4226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{7FDB45FB-FB16-4667-9CFC-D1AE9F2790DF}</a:tableStyleId>
              </a:tblPr>
              <a:tblGrid>
                <a:gridCol w="1381600"/>
                <a:gridCol w="4117750"/>
                <a:gridCol w="815125"/>
                <a:gridCol w="964925"/>
                <a:gridCol w="953950"/>
                <a:gridCol w="964925"/>
              </a:tblGrid>
              <a:tr h="14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모델명 및 변수</a:t>
                      </a:r>
                      <a:endParaRPr b="1" sz="1200" u="none" cap="none" strike="noStrike"/>
                    </a:p>
                  </a:txBody>
                  <a:tcPr marT="6100" marB="91425" marR="6100" marL="61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하이퍼파라미터</a:t>
                      </a:r>
                      <a:endParaRPr b="1" sz="1200" u="none" cap="none" strike="noStrike"/>
                    </a:p>
                  </a:txBody>
                  <a:tcPr marT="6100" marB="91425" marR="6100" marL="61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최소 : MAE</a:t>
                      </a:r>
                      <a:endParaRPr b="1" sz="1000" u="none" cap="none" strike="noStrike"/>
                    </a:p>
                  </a:txBody>
                  <a:tcPr marT="6100" marB="91425" marR="6100" marL="61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최소 : RMSE</a:t>
                      </a:r>
                      <a:endParaRPr b="1" sz="1000" u="none" cap="none" strike="noStrike"/>
                    </a:p>
                  </a:txBody>
                  <a:tcPr marT="6100" marB="91425" marR="6100" marL="61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최대 : R^2</a:t>
                      </a:r>
                      <a:endParaRPr b="1" sz="1000" u="none" cap="none" strike="noStrike"/>
                    </a:p>
                  </a:txBody>
                  <a:tcPr marT="6100" marB="91425" marR="6100" marL="61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최대 : adj-R^2</a:t>
                      </a:r>
                      <a:endParaRPr b="1" sz="1000" u="none" cap="none" strike="noStrike"/>
                    </a:p>
                  </a:txBody>
                  <a:tcPr marT="6100" marB="91425" marR="6100" marL="61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Neural Network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　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9.3394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15.5196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0.8401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0.8288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activation: tanh, batch_size: 16, epochs: 100 , l2: 0.001 , optimizer: adam , units: 128</a:t>
                      </a:r>
                      <a:endParaRPr sz="8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10.4655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18.6264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0.7697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0.715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activation: tanh, batch_size: 32, epochs: 100, l2: 0.001, optimizer: adam, units: 64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16.6001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26.7464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0.5252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0.4728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activation: relu, batch_size: 32, epochs: 150, l2: 0.001, optimizer: adam, units: 128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12.0292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20.0586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0.7329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0.6799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activation: relu, batch_size: 16, epochs: 100, l2: 0.0001, optimizer: adam, units: 64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15.6502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24.6718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0.596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0.5642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activation: tanh, batch_size: 16, epochs: 100, l2: 0.0001, optimizer: adam, units: 256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9.3394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15.5196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0.8401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0.8288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sp>
        <p:nvSpPr>
          <p:cNvPr id="323" name="Google Shape;323;p20"/>
          <p:cNvSpPr/>
          <p:nvPr/>
        </p:nvSpPr>
        <p:spPr>
          <a:xfrm>
            <a:off x="8080200" y="4227700"/>
            <a:ext cx="1760400" cy="6264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1"/>
          <p:cNvSpPr txBox="1"/>
          <p:nvPr>
            <p:ph type="title"/>
          </p:nvPr>
        </p:nvSpPr>
        <p:spPr>
          <a:xfrm>
            <a:off x="838250" y="14947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329" name="Google Shape;329;p21"/>
          <p:cNvSpPr txBox="1"/>
          <p:nvPr>
            <p:ph idx="1" type="body"/>
          </p:nvPr>
        </p:nvSpPr>
        <p:spPr>
          <a:xfrm>
            <a:off x="838988" y="1000226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각 모델별 최고 성능 확인</a:t>
            </a:r>
            <a:endParaRPr/>
          </a:p>
        </p:txBody>
      </p:sp>
      <p:graphicFrame>
        <p:nvGraphicFramePr>
          <p:cNvPr id="330" name="Google Shape;330;p21"/>
          <p:cNvGraphicFramePr/>
          <p:nvPr/>
        </p:nvGraphicFramePr>
        <p:xfrm>
          <a:off x="881450" y="1641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{E9A1D1B8-9850-4666-9A42-2B8A1B4E2A80}</a:tableStyleId>
              </a:tblPr>
              <a:tblGrid>
                <a:gridCol w="2085825"/>
                <a:gridCol w="2085825"/>
                <a:gridCol w="2085825"/>
                <a:gridCol w="2085825"/>
                <a:gridCol w="2085825"/>
              </a:tblGrid>
              <a:tr h="484150">
                <a:tc>
                  <a:txBody>
                    <a:bodyPr/>
                    <a:lstStyle/>
                    <a:p>
                      <a:pPr indent="-101600" lvl="0" marL="22860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-KR" sz="2000" u="none" cap="none" strike="noStrike"/>
                        <a:t>Model</a:t>
                      </a:r>
                      <a:endParaRPr b="1" sz="2000" u="none" cap="none" strike="noStrike"/>
                    </a:p>
                  </a:txBody>
                  <a:tcPr marT="45725" marB="45725" marR="91450" marL="91450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-KR" sz="2000" u="none" cap="none" strike="noStrike"/>
                        <a:t>Feature </a:t>
                      </a:r>
                      <a:endParaRPr b="1" sz="2000" u="none" cap="none" strike="noStrike"/>
                    </a:p>
                  </a:txBody>
                  <a:tcPr marT="45725" marB="45725" marR="91450" marL="91450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-KR" sz="2000" u="none" cap="none" strike="noStrike"/>
                        <a:t>Adjusted R²</a:t>
                      </a:r>
                      <a:endParaRPr b="1" sz="2000" u="none" cap="none" strike="noStrike"/>
                    </a:p>
                  </a:txBody>
                  <a:tcPr marT="45725" marB="45725" marR="91450" marL="91450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2000" u="none" cap="none" strike="noStrike"/>
                        <a:t>R²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-KR" sz="2000" u="none" cap="none" strike="noStrike"/>
                        <a:t>Rank </a:t>
                      </a:r>
                      <a:endParaRPr b="1" sz="2000" u="none" cap="none" strike="noStrike"/>
                    </a:p>
                  </a:txBody>
                  <a:tcPr marT="45725" marB="45725" marR="91450" marL="91450" anchor="ctr">
                    <a:solidFill>
                      <a:srgbClr val="EFEFEF"/>
                    </a:solidFill>
                  </a:tcPr>
                </a:tc>
              </a:tr>
              <a:tr h="484150"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XGBoost</a:t>
                      </a:r>
                      <a:endParaRPr sz="1300" u="none" cap="none" strike="noStrike"/>
                    </a:p>
                  </a:txBody>
                  <a:tcPr marT="9525" marB="91425" marR="9525" marL="9525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X0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0.9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0.92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solidFill>
                      <a:srgbClr val="FFE599"/>
                    </a:solidFill>
                  </a:tcPr>
                </a:tc>
              </a:tr>
              <a:tr h="484150"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Random Forest</a:t>
                      </a:r>
                      <a:endParaRPr sz="13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0.87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0.89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/>
                </a:tc>
              </a:tr>
              <a:tr h="484150"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앙상블-Stacking</a:t>
                      </a:r>
                      <a:endParaRPr sz="13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0.87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0.89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/>
                </a:tc>
              </a:tr>
              <a:tr h="484150"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DecisionTree</a:t>
                      </a:r>
                      <a:endParaRPr sz="13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0.86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/>
                </a:tc>
              </a:tr>
              <a:tr h="484150"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SVR</a:t>
                      </a:r>
                      <a:endParaRPr sz="13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0.82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/>
                </a:tc>
              </a:tr>
              <a:tr h="484150"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Neural Network</a:t>
                      </a:r>
                      <a:endParaRPr sz="13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0.82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/>
                </a:tc>
              </a:tr>
              <a:tr h="484150"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AdaBoost</a:t>
                      </a:r>
                      <a:endParaRPr sz="13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0.72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0.75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/>
                </a:tc>
              </a:tr>
              <a:tr h="484150"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Linear Regressor </a:t>
                      </a:r>
                      <a:endParaRPr sz="13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X1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0.46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0.51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/>
                </a:tc>
              </a:tr>
              <a:tr h="484150"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Elastic Net</a:t>
                      </a:r>
                      <a:endParaRPr sz="13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X1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0.45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0.5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4aaec6188e_7_75"/>
          <p:cNvSpPr txBox="1"/>
          <p:nvPr>
            <p:ph type="title"/>
          </p:nvPr>
        </p:nvSpPr>
        <p:spPr>
          <a:xfrm>
            <a:off x="838200" y="38397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 sz="4200"/>
              <a:t>종합 평가 및 해석  </a:t>
            </a:r>
            <a:endParaRPr sz="6200"/>
          </a:p>
        </p:txBody>
      </p:sp>
      <p:sp>
        <p:nvSpPr>
          <p:cNvPr id="336" name="Google Shape;336;g34aaec6188e_7_75"/>
          <p:cNvSpPr txBox="1"/>
          <p:nvPr>
            <p:ph idx="1" type="body"/>
          </p:nvPr>
        </p:nvSpPr>
        <p:spPr>
          <a:xfrm>
            <a:off x="838938" y="123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2023년까지의 데이터를 통해 실제 2024년(New Data)를 제대로 예측하였는가?</a:t>
            </a:r>
            <a:endParaRPr/>
          </a:p>
        </p:txBody>
      </p:sp>
      <p:pic>
        <p:nvPicPr>
          <p:cNvPr id="337" name="Google Shape;337;g34aaec6188e_7_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1400" y="1981800"/>
            <a:ext cx="5110225" cy="451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34aaec6188e_7_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981801"/>
            <a:ext cx="6415528" cy="4243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34aaec6188e_7_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51400" y="1981800"/>
            <a:ext cx="6519150" cy="451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4aaec6188e_2_16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WBS</a:t>
            </a:r>
            <a:endParaRPr/>
          </a:p>
        </p:txBody>
      </p:sp>
      <p:pic>
        <p:nvPicPr>
          <p:cNvPr id="116" name="Google Shape;116;g34aaec6188e_2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9650" y="1382714"/>
            <a:ext cx="8286567" cy="5170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4aaec6188e_7_25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 sz="4200"/>
              <a:t>종합 평가 및 해석</a:t>
            </a:r>
            <a:endParaRPr sz="6200"/>
          </a:p>
        </p:txBody>
      </p:sp>
      <p:sp>
        <p:nvSpPr>
          <p:cNvPr id="345" name="Google Shape;345;g34aaec6188e_7_25"/>
          <p:cNvSpPr txBox="1"/>
          <p:nvPr>
            <p:ph idx="1" type="body"/>
          </p:nvPr>
        </p:nvSpPr>
        <p:spPr>
          <a:xfrm>
            <a:off x="838938" y="1188576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2024년 예측 결과 모델 과적합 의심? 실제로 과적합일까?</a:t>
            </a:r>
            <a:endParaRPr/>
          </a:p>
        </p:txBody>
      </p:sp>
      <p:pic>
        <p:nvPicPr>
          <p:cNvPr id="346" name="Google Shape;346;g34aaec6188e_7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981800"/>
            <a:ext cx="6415524" cy="4243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34aaec6188e_7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7525" y="1955762"/>
            <a:ext cx="4923750" cy="429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34aaec6188e_7_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" y="1981793"/>
            <a:ext cx="6415524" cy="4243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34aaec6188e_7_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27525" y="1955750"/>
            <a:ext cx="4923750" cy="434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g34aaec6188e_4_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6238" y="469463"/>
            <a:ext cx="9019525" cy="5919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7"/>
          <p:cNvSpPr txBox="1"/>
          <p:nvPr/>
        </p:nvSpPr>
        <p:spPr>
          <a:xfrm>
            <a:off x="7165975" y="4704998"/>
            <a:ext cx="4924425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ko-KR" sz="8000" u="none" cap="none" strike="noStrik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rPr>
              <a:t>THANK YOU</a:t>
            </a:r>
            <a:endParaRPr b="0" i="0" sz="8000" u="none" cap="none" strike="noStrike">
              <a:solidFill>
                <a:schemeClr val="lt1"/>
              </a:solidFill>
              <a:latin typeface="Kirang Haerang"/>
              <a:ea typeface="Kirang Haerang"/>
              <a:cs typeface="Kirang Haerang"/>
              <a:sym typeface="Kirang Haerang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4aaec6188e_4_7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개발환경</a:t>
            </a:r>
            <a:endParaRPr/>
          </a:p>
        </p:txBody>
      </p:sp>
      <p:grpSp>
        <p:nvGrpSpPr>
          <p:cNvPr id="122" name="Google Shape;122;g34aaec6188e_4_7"/>
          <p:cNvGrpSpPr/>
          <p:nvPr/>
        </p:nvGrpSpPr>
        <p:grpSpPr>
          <a:xfrm>
            <a:off x="6622975" y="1755550"/>
            <a:ext cx="3779222" cy="2617725"/>
            <a:chOff x="1974300" y="1844025"/>
            <a:chExt cx="3779222" cy="2617725"/>
          </a:xfrm>
        </p:grpSpPr>
        <p:pic>
          <p:nvPicPr>
            <p:cNvPr id="123" name="Google Shape;123;g34aaec6188e_4_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74300" y="1844025"/>
              <a:ext cx="3779222" cy="2325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" name="Google Shape;124;g34aaec6188e_4_7"/>
            <p:cNvSpPr txBox="1"/>
            <p:nvPr/>
          </p:nvSpPr>
          <p:spPr>
            <a:xfrm>
              <a:off x="3474900" y="4076850"/>
              <a:ext cx="18681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ko-KR" sz="13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&lt; Colab &gt;</a:t>
              </a:r>
              <a:endPara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25;g34aaec6188e_4_7"/>
          <p:cNvGrpSpPr/>
          <p:nvPr/>
        </p:nvGrpSpPr>
        <p:grpSpPr>
          <a:xfrm>
            <a:off x="1339038" y="1494413"/>
            <a:ext cx="3399431" cy="2878862"/>
            <a:chOff x="6711613" y="1423113"/>
            <a:chExt cx="3399431" cy="2878862"/>
          </a:xfrm>
        </p:grpSpPr>
        <p:pic>
          <p:nvPicPr>
            <p:cNvPr id="126" name="Google Shape;126;g34aaec6188e_4_7" title="스크린샷 2025-04-09 오전 10.09.16.png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11613" y="1423113"/>
              <a:ext cx="3399431" cy="2493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g34aaec6188e_4_7"/>
            <p:cNvSpPr txBox="1"/>
            <p:nvPr/>
          </p:nvSpPr>
          <p:spPr>
            <a:xfrm>
              <a:off x="7876550" y="3917075"/>
              <a:ext cx="18681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ko-KR" sz="13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&lt; Visual code&gt;</a:t>
              </a:r>
              <a:endPara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" name="Google Shape;128;g34aaec6188e_4_7"/>
          <p:cNvGrpSpPr/>
          <p:nvPr/>
        </p:nvGrpSpPr>
        <p:grpSpPr>
          <a:xfrm>
            <a:off x="4624388" y="4513488"/>
            <a:ext cx="2943225" cy="2067462"/>
            <a:chOff x="4624375" y="4605938"/>
            <a:chExt cx="2943225" cy="2067462"/>
          </a:xfrm>
        </p:grpSpPr>
        <p:pic>
          <p:nvPicPr>
            <p:cNvPr descr="Excel ✓ =&gt; Description, presentation, fonctionnalité | LeBonLogiciel" id="129" name="Google Shape;129;g34aaec6188e_4_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624375" y="4605938"/>
              <a:ext cx="2943225" cy="1552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" name="Google Shape;130;g34aaec6188e_4_7"/>
            <p:cNvSpPr txBox="1"/>
            <p:nvPr/>
          </p:nvSpPr>
          <p:spPr>
            <a:xfrm>
              <a:off x="5724988" y="6288500"/>
              <a:ext cx="10839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ko-KR" sz="13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&lt; Excel &gt;</a:t>
              </a:r>
              <a:endPara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ko-KR">
                <a:latin typeface="Arial"/>
                <a:ea typeface="Arial"/>
                <a:cs typeface="Arial"/>
                <a:sym typeface="Arial"/>
              </a:rPr>
              <a:t>프로젝트 배경</a:t>
            </a:r>
            <a:endParaRPr/>
          </a:p>
        </p:txBody>
      </p:sp>
      <p:sp>
        <p:nvSpPr>
          <p:cNvPr id="136" name="Google Shape;136;p3"/>
          <p:cNvSpPr txBox="1"/>
          <p:nvPr>
            <p:ph idx="2" type="body"/>
          </p:nvPr>
        </p:nvSpPr>
        <p:spPr>
          <a:xfrm>
            <a:off x="778000" y="2281547"/>
            <a:ext cx="10504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000"/>
              <a:buChar char="✔"/>
            </a:pPr>
            <a:r>
              <a:rPr b="1" lang="ko-KR" sz="2000">
                <a:solidFill>
                  <a:srgbClr val="757070"/>
                </a:solidFill>
              </a:rPr>
              <a:t>기온, 습도, 강수량 등의 기후 데이터를 기반으로 개별 가구의 전력 소비량을 예측하는 AI 모델을 구축</a:t>
            </a:r>
            <a:endParaRPr b="1" sz="2000">
              <a:solidFill>
                <a:srgbClr val="75707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>
              <a:solidFill>
                <a:srgbClr val="757070"/>
              </a:solidFill>
            </a:endParaRPr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757070"/>
              </a:buClr>
              <a:buSzPts val="2000"/>
              <a:buChar char="✔"/>
            </a:pPr>
            <a:r>
              <a:rPr b="1" lang="ko-KR" sz="2000">
                <a:solidFill>
                  <a:srgbClr val="757070"/>
                </a:solidFill>
              </a:rPr>
              <a:t>전력 소비 패턴을 분석하여 정밀한 전력 소비 예측을 통해 전력 수급 불안정 완화</a:t>
            </a:r>
            <a:endParaRPr b="1" sz="2000">
              <a:solidFill>
                <a:srgbClr val="757070"/>
              </a:solidFill>
            </a:endParaRPr>
          </a:p>
          <a:p>
            <a:pPr indent="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>
              <a:solidFill>
                <a:srgbClr val="757070"/>
              </a:solidFill>
            </a:endParaRPr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757070"/>
              </a:buClr>
              <a:buSzPts val="2000"/>
              <a:buChar char="✔"/>
            </a:pPr>
            <a:r>
              <a:rPr b="1" lang="ko-KR" sz="2000">
                <a:solidFill>
                  <a:srgbClr val="757070"/>
                </a:solidFill>
              </a:rPr>
              <a:t>개별 가구의 효율적인 전력 사용을 유도하여 에너지 절약 및 비용 절감 목표</a:t>
            </a:r>
            <a:endParaRPr b="1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데이터 분석</a:t>
            </a:r>
            <a:endParaRPr/>
          </a:p>
        </p:txBody>
      </p:sp>
      <p:sp>
        <p:nvSpPr>
          <p:cNvPr id="142" name="Google Shape;142;p4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ko-KR">
                <a:latin typeface="Arial"/>
                <a:ea typeface="Arial"/>
                <a:cs typeface="Arial"/>
                <a:sym typeface="Arial"/>
              </a:rPr>
              <a:t>사용 데이터</a:t>
            </a:r>
            <a:endParaRPr/>
          </a:p>
        </p:txBody>
      </p:sp>
      <p:sp>
        <p:nvSpPr>
          <p:cNvPr id="143" name="Google Shape;143;p4"/>
          <p:cNvSpPr txBox="1"/>
          <p:nvPr>
            <p:ph idx="2" type="body"/>
          </p:nvPr>
        </p:nvSpPr>
        <p:spPr>
          <a:xfrm>
            <a:off x="849312" y="2032000"/>
            <a:ext cx="10504488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000"/>
              <a:buChar char="✔"/>
            </a:pPr>
            <a:r>
              <a:rPr b="1" lang="ko-KR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2016년~2024년</a:t>
            </a:r>
            <a:endParaRPr b="1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1F1F"/>
              </a:buClr>
              <a:buSzPts val="2000"/>
              <a:buChar char="✔"/>
            </a:pPr>
            <a:r>
              <a:rPr b="1" lang="ko-KR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한국전력공사(KEPCO)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1F1F"/>
              </a:buClr>
              <a:buSzPts val="2000"/>
              <a:buNone/>
            </a:pPr>
            <a:r>
              <a:rPr b="1" lang="ko-KR" sz="2000" u="sng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https://bigdata.kepco.co.kr/cmsmain.do?scode=S01&amp;pcode=000171&amp;redirect=Y</a:t>
            </a:r>
            <a:endParaRPr b="1" sz="20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1F1F"/>
              </a:buClr>
              <a:buSzPts val="2000"/>
              <a:buNone/>
            </a:pPr>
            <a:br>
              <a:rPr b="1" lang="ko-KR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</a:br>
            <a:endParaRPr b="1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1F1F"/>
              </a:buClr>
              <a:buSzPts val="2000"/>
              <a:buChar char="✔"/>
            </a:pPr>
            <a:r>
              <a:rPr b="1" lang="ko-KR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기상청</a:t>
            </a:r>
            <a:endParaRPr b="1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1F1F"/>
              </a:buClr>
              <a:buSzPts val="2000"/>
              <a:buNone/>
            </a:pPr>
            <a:r>
              <a:rPr b="1" lang="ko-KR" sz="2000" u="sng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https://data.kma.go.kr/data/grnd/selectAsosRltmList.do?pgmNo=36</a:t>
            </a:r>
            <a:endParaRPr/>
          </a:p>
        </p:txBody>
      </p:sp>
      <p:pic>
        <p:nvPicPr>
          <p:cNvPr id="144" name="Google Shape;144;p4"/>
          <p:cNvPicPr preferRelativeResize="0"/>
          <p:nvPr/>
        </p:nvPicPr>
        <p:blipFill rotWithShape="1">
          <a:blip r:embed="rId5">
            <a:alphaModFix/>
          </a:blip>
          <a:srcRect b="0" l="-1" r="38840" t="0"/>
          <a:stretch/>
        </p:blipFill>
        <p:spPr>
          <a:xfrm>
            <a:off x="1429925" y="5489394"/>
            <a:ext cx="5779914" cy="1177418"/>
          </a:xfrm>
          <a:prstGeom prst="rect">
            <a:avLst/>
          </a:prstGeom>
          <a:noFill/>
          <a:ln cap="flat" cmpd="sng" w="9525">
            <a:solidFill>
              <a:srgbClr val="17161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5" name="Google Shape;145;p4"/>
          <p:cNvPicPr preferRelativeResize="0"/>
          <p:nvPr/>
        </p:nvPicPr>
        <p:blipFill rotWithShape="1">
          <a:blip r:embed="rId6">
            <a:alphaModFix/>
          </a:blip>
          <a:srcRect b="0" l="0" r="23737" t="0"/>
          <a:stretch/>
        </p:blipFill>
        <p:spPr>
          <a:xfrm>
            <a:off x="1404657" y="3215640"/>
            <a:ext cx="6623865" cy="1177418"/>
          </a:xfrm>
          <a:prstGeom prst="rect">
            <a:avLst/>
          </a:prstGeom>
          <a:noFill/>
          <a:ln cap="flat" cmpd="sng" w="9525">
            <a:solidFill>
              <a:srgbClr val="17161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6" name="Google Shape;146;p4"/>
          <p:cNvPicPr preferRelativeResize="0"/>
          <p:nvPr/>
        </p:nvPicPr>
        <p:blipFill rotWithShape="1">
          <a:blip r:embed="rId7">
            <a:alphaModFix/>
          </a:blip>
          <a:srcRect b="11240" l="67808" r="0" t="0"/>
          <a:stretch/>
        </p:blipFill>
        <p:spPr>
          <a:xfrm>
            <a:off x="7678456" y="5480195"/>
            <a:ext cx="964684" cy="1177418"/>
          </a:xfrm>
          <a:prstGeom prst="rect">
            <a:avLst/>
          </a:prstGeom>
          <a:noFill/>
          <a:ln cap="flat" cmpd="sng" w="9525">
            <a:solidFill>
              <a:srgbClr val="17161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7" name="Google Shape;147;p4"/>
          <p:cNvSpPr txBox="1"/>
          <p:nvPr/>
        </p:nvSpPr>
        <p:spPr>
          <a:xfrm>
            <a:off x="7249471" y="5944561"/>
            <a:ext cx="4289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4"/>
          <p:cNvPicPr preferRelativeResize="0"/>
          <p:nvPr/>
        </p:nvPicPr>
        <p:blipFill rotWithShape="1">
          <a:blip r:embed="rId6">
            <a:alphaModFix/>
          </a:blip>
          <a:srcRect b="0" l="76212" r="0" t="0"/>
          <a:stretch/>
        </p:blipFill>
        <p:spPr>
          <a:xfrm>
            <a:off x="9187688" y="5483759"/>
            <a:ext cx="2018393" cy="1150204"/>
          </a:xfrm>
          <a:prstGeom prst="rect">
            <a:avLst/>
          </a:prstGeom>
          <a:noFill/>
          <a:ln cap="flat" cmpd="sng" w="9525">
            <a:solidFill>
              <a:srgbClr val="17161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4aaec6188e_6_2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데이터 분석</a:t>
            </a:r>
            <a:endParaRPr/>
          </a:p>
        </p:txBody>
      </p:sp>
      <p:sp>
        <p:nvSpPr>
          <p:cNvPr id="154" name="Google Shape;154;g34aaec6188e_6_2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ko-KR">
                <a:solidFill>
                  <a:srgbClr val="000000"/>
                </a:solidFill>
              </a:rPr>
              <a:t>기상 용어</a:t>
            </a:r>
            <a:endParaRPr/>
          </a:p>
        </p:txBody>
      </p:sp>
      <p:graphicFrame>
        <p:nvGraphicFramePr>
          <p:cNvPr id="155" name="Google Shape;155;g34aaec6188e_6_2"/>
          <p:cNvGraphicFramePr/>
          <p:nvPr/>
        </p:nvGraphicFramePr>
        <p:xfrm>
          <a:off x="843750" y="22172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{E9A1D1B8-9850-4666-9A42-2B8A1B4E2A80}</a:tableStyleId>
              </a:tblPr>
              <a:tblGrid>
                <a:gridCol w="1893875"/>
                <a:gridCol w="6096000"/>
                <a:gridCol w="2514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일사량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태양 광선이 구름이나 안개 등에 차단되지 않고 지표면을 비친 시간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Total Solar Radiation (MJ/m^2)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u="none" cap="none" strike="noStrike"/>
                        <a:t>일조율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일조시간을 가조시간으로 나눈 것을 백분위로 표시(구름에 영향이 많음)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Sunshine Rate (%)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월간 강수량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</a:rPr>
                        <a:t>비, 눈, 우박, 이슬 등 지면에 떨어진 물의 전체 양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Monthly Precipitation (mm)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평균 증기압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대기의 전체 압력중에서 그 대기에 함유되어 있는 수증기가 갖고 있는 분압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Avg Vapor Pressure (hPa)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평균 이슬점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solidFill>
                            <a:srgbClr val="001D35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이슬점은 공기가 포화되어 수증기가 응결할 때의 온도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Avg Dew Point Temp (Celsius)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증발량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일정시간동안 단위 면적에서 증발된 물의 양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Small Pan Evaporation (mm)  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운량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특정 지점에서 관찰할 때 구름이 하늘을 덮고 있는 정도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Avg Cloud Cover (1/10)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평균 상대 습도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일정 부피의 공기 속에 실제로 포함되어 있는 수증기 양과 포함할 수 있는 최대한의 수증기 양과의 비율의 평균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Avg Relative Humidity (%)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Avg Min Supercool Temp (Celsius)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데이터 분석</a:t>
            </a:r>
            <a:endParaRPr/>
          </a:p>
        </p:txBody>
      </p:sp>
      <p:sp>
        <p:nvSpPr>
          <p:cNvPr id="161" name="Google Shape;161;p5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ko-KR" sz="2400">
                <a:solidFill>
                  <a:srgbClr val="000000"/>
                </a:solidFill>
              </a:rPr>
              <a:t>기상 예측 데이터</a:t>
            </a:r>
            <a:endParaRPr/>
          </a:p>
        </p:txBody>
      </p:sp>
      <p:pic>
        <p:nvPicPr>
          <p:cNvPr id="162" name="Google Shape;16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788" y="2032000"/>
            <a:ext cx="5152805" cy="4157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데이터 분석</a:t>
            </a:r>
            <a:endParaRPr/>
          </a:p>
        </p:txBody>
      </p:sp>
      <p:sp>
        <p:nvSpPr>
          <p:cNvPr id="168" name="Google Shape;168;p7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ko-KR">
                <a:solidFill>
                  <a:srgbClr val="000000"/>
                </a:solidFill>
              </a:rPr>
              <a:t>전기 사용량 데이터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169" name="Google Shape;169;p7" title="스크린샷 2025-04-03 14.46.34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800" y="2032000"/>
            <a:ext cx="5987400" cy="400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2025-04-01T13:19:52Z</dcterms:created>
  <dc:creator>Hyungeun Kim</dc:creator>
</cp:coreProperties>
</file>